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style5.xml" ContentType="application/vnd.ms-office.chartstyle+xml"/>
  <Override PartName="/ppt/charts/colors5.xml" ContentType="application/vnd.ms-office.chartcolorstyl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7.xml" ContentType="application/vnd.ms-office.chartstyle+xml"/>
  <Override PartName="/ppt/charts/colors7.xml" ContentType="application/vnd.ms-office.chartcolorstyle+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style8.xml" ContentType="application/vnd.ms-office.chartstyle+xml"/>
  <Override PartName="/ppt/charts/colors8.xml" ContentType="application/vnd.ms-office.chartcolorstyle+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style9.xml" ContentType="application/vnd.ms-office.chartstyle+xml"/>
  <Override PartName="/ppt/charts/colors9.xml" ContentType="application/vnd.ms-office.chartcolorstyl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43.xml" ContentType="application/vnd.openxmlformats-officedocument.drawingml.chart+xml"/>
  <Override PartName="/ppt/charts/chart4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45.xml" ContentType="application/vnd.openxmlformats-officedocument.drawingml.chart+xml"/>
  <Override PartName="/ppt/charts/chart46.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47.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48.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59.xml" ContentType="application/vnd.openxmlformats-officedocument.drawingml.chart+xml"/>
  <Override PartName="/ppt/charts/chart60.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61.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62.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63.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64.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65.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66.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67.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68.xml" ContentType="application/vnd.openxmlformats-officedocument.drawingml.chart+xml"/>
  <Override PartName="/ppt/charts/chart69.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70.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7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7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73.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74.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75.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76.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7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81.xml" ContentType="application/vnd.openxmlformats-officedocument.drawingml.chart+xml"/>
  <Override PartName="/ppt/charts/chart82.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6" r:id="rId5"/>
  </p:sldMasterIdLst>
  <p:notesMasterIdLst>
    <p:notesMasterId r:id="rId99"/>
  </p:notesMasterIdLst>
  <p:handoutMasterIdLst>
    <p:handoutMasterId r:id="rId100"/>
  </p:handoutMasterIdLst>
  <p:sldIdLst>
    <p:sldId id="1582" r:id="rId6"/>
    <p:sldId id="1583" r:id="rId7"/>
    <p:sldId id="1614" r:id="rId8"/>
    <p:sldId id="1623" r:id="rId9"/>
    <p:sldId id="2093" r:id="rId10"/>
    <p:sldId id="1624" r:id="rId11"/>
    <p:sldId id="1625" r:id="rId12"/>
    <p:sldId id="1971" r:id="rId13"/>
    <p:sldId id="1974" r:id="rId14"/>
    <p:sldId id="1686" r:id="rId15"/>
    <p:sldId id="1976" r:id="rId16"/>
    <p:sldId id="1977" r:id="rId17"/>
    <p:sldId id="1620" r:id="rId18"/>
    <p:sldId id="1979" r:id="rId19"/>
    <p:sldId id="1981" r:id="rId20"/>
    <p:sldId id="2115" r:id="rId21"/>
    <p:sldId id="1984" r:id="rId22"/>
    <p:sldId id="2116" r:id="rId23"/>
    <p:sldId id="2117" r:id="rId24"/>
    <p:sldId id="1988" r:id="rId25"/>
    <p:sldId id="2118" r:id="rId26"/>
    <p:sldId id="2119" r:id="rId27"/>
    <p:sldId id="1992" r:id="rId28"/>
    <p:sldId id="2120" r:id="rId29"/>
    <p:sldId id="2121" r:id="rId30"/>
    <p:sldId id="1996" r:id="rId31"/>
    <p:sldId id="2123" r:id="rId32"/>
    <p:sldId id="1999" r:id="rId33"/>
    <p:sldId id="2122" r:id="rId34"/>
    <p:sldId id="2002" r:id="rId35"/>
    <p:sldId id="2125" r:id="rId36"/>
    <p:sldId id="2005" r:id="rId37"/>
    <p:sldId id="2124" r:id="rId38"/>
    <p:sldId id="2126" r:id="rId39"/>
    <p:sldId id="2009" r:id="rId40"/>
    <p:sldId id="2129" r:id="rId41"/>
    <p:sldId id="2012" r:id="rId42"/>
    <p:sldId id="2128" r:id="rId43"/>
    <p:sldId id="2016" r:id="rId44"/>
    <p:sldId id="2130" r:id="rId45"/>
    <p:sldId id="2018" r:id="rId46"/>
    <p:sldId id="2131" r:id="rId47"/>
    <p:sldId id="2020" r:id="rId48"/>
    <p:sldId id="2150" r:id="rId49"/>
    <p:sldId id="2149" r:id="rId50"/>
    <p:sldId id="2159" r:id="rId51"/>
    <p:sldId id="2135" r:id="rId52"/>
    <p:sldId id="2136" r:id="rId53"/>
    <p:sldId id="2151" r:id="rId54"/>
    <p:sldId id="2137" r:id="rId55"/>
    <p:sldId id="2132" r:id="rId56"/>
    <p:sldId id="2152" r:id="rId57"/>
    <p:sldId id="2138" r:id="rId58"/>
    <p:sldId id="2139" r:id="rId59"/>
    <p:sldId id="2153" r:id="rId60"/>
    <p:sldId id="2140" r:id="rId61"/>
    <p:sldId id="2154" r:id="rId62"/>
    <p:sldId id="2141" r:id="rId63"/>
    <p:sldId id="2155" r:id="rId64"/>
    <p:sldId id="2142" r:id="rId65"/>
    <p:sldId id="2156" r:id="rId66"/>
    <p:sldId id="2143" r:id="rId67"/>
    <p:sldId id="2144" r:id="rId68"/>
    <p:sldId id="2157" r:id="rId69"/>
    <p:sldId id="2145" r:id="rId70"/>
    <p:sldId id="2160" r:id="rId71"/>
    <p:sldId id="2146" r:id="rId72"/>
    <p:sldId id="2161" r:id="rId73"/>
    <p:sldId id="2147" r:id="rId74"/>
    <p:sldId id="2158" r:id="rId75"/>
    <p:sldId id="2148" r:id="rId76"/>
    <p:sldId id="1616" r:id="rId77"/>
    <p:sldId id="1817" r:id="rId78"/>
    <p:sldId id="2051" r:id="rId79"/>
    <p:sldId id="1941" r:id="rId80"/>
    <p:sldId id="1955" r:id="rId81"/>
    <p:sldId id="2180" r:id="rId82"/>
    <p:sldId id="1617" r:id="rId83"/>
    <p:sldId id="2085" r:id="rId84"/>
    <p:sldId id="1820" r:id="rId85"/>
    <p:sldId id="1618" r:id="rId86"/>
    <p:sldId id="1821" r:id="rId87"/>
    <p:sldId id="1819" r:id="rId88"/>
    <p:sldId id="1822" r:id="rId89"/>
    <p:sldId id="1696" r:id="rId90"/>
    <p:sldId id="2086" r:id="rId91"/>
    <p:sldId id="2087" r:id="rId92"/>
    <p:sldId id="2088" r:id="rId93"/>
    <p:sldId id="2089" r:id="rId94"/>
    <p:sldId id="2090" r:id="rId95"/>
    <p:sldId id="2091" r:id="rId96"/>
    <p:sldId id="2092" r:id="rId97"/>
    <p:sldId id="1619" r:id="rId9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C289B148-69CD-F408-ABD0-570112907BB6}" name="Nicola Lawson" initials="NL" userId="S::Nicola.Lawson@cqc.org.uk::54ea8d3a-df9c-4289-9af4-54e9202d4ea8" providerId="AD"/>
  <p188:author id="{175DE54D-B071-8829-1CBE-DDE26626C8D9}" name="James, Alice" initials="AJ" userId="S::alice.james@cqc.org.uk::957c40c3-74fc-4387-b314-23310550a198" providerId="AD"/>
  <p188:author id="{F5254F77-C5AC-F9CB-37B0-EE61F29EF697}" name="Chris Laws" initials="CL" userId="S::Chris.Laws@surveycoordination.com::661b02b2-841c-4d08-a2de-8ae9f1c1cadb" providerId="AD"/>
  <p188:author id="{CACFB889-A907-AAC1-EA10-354E61830DD7}" name="Rupert Brice" initials="RB" userId="S::Rupert.Brice@pickereurope.ac.uk::e7b4ee25-0084-428a-9820-8e2985d3ec0b"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276A"/>
    <a:srgbClr val="FFFFFF"/>
    <a:srgbClr val="6B2768"/>
    <a:srgbClr val="D9D9D9"/>
    <a:srgbClr val="756382"/>
    <a:srgbClr val="746280"/>
    <a:srgbClr val="2F469C"/>
    <a:srgbClr val="EDEDED"/>
    <a:srgbClr val="0000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73" autoAdjust="0"/>
  </p:normalViewPr>
  <p:slideViewPr>
    <p:cSldViewPr snapToGrid="0">
      <p:cViewPr varScale="1">
        <p:scale>
          <a:sx n="87" d="100"/>
          <a:sy n="87" d="100"/>
        </p:scale>
        <p:origin x="422" y="67"/>
      </p:cViewPr>
      <p:guideLst>
        <p:guide orient="horz" pos="663"/>
        <p:guide pos="3863"/>
        <p:guide orient="horz" pos="1593"/>
      </p:guideLst>
    </p:cSldViewPr>
  </p:slideViewPr>
  <p:outlineViewPr>
    <p:cViewPr>
      <p:scale>
        <a:sx n="33" d="100"/>
        <a:sy n="33" d="100"/>
      </p:scale>
      <p:origin x="0" y="-8118"/>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presProps" Target="presProps.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microsoft.com/office/2018/10/relationships/authors" Target="author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notesMaster" Target="notesMasters/notesMaster1.xml"/><Relationship Id="rId10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handoutMaster" Target="handoutMasters/handoutMaster1.xml"/><Relationship Id="rId105"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image" Target="../media/image15.png"/></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5.png"/></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5.png"/></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image" Target="../media/image15.png"/></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5.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5.png"/></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4.xml"/><Relationship Id="rId1" Type="http://schemas.microsoft.com/office/2011/relationships/chartStyle" Target="style4.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5.png"/></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image" Target="../media/image15.png"/></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5.png"/></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5.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5.png"/></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5.xml"/><Relationship Id="rId1" Type="http://schemas.microsoft.com/office/2011/relationships/chartStyle" Target="style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5.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5.png"/></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image" Target="../media/image15.png"/></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7.xml"/><Relationship Id="rId1" Type="http://schemas.microsoft.com/office/2011/relationships/chartStyle" Target="style7.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5.png"/></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image" Target="../media/image15.png"/></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8.xml"/><Relationship Id="rId1" Type="http://schemas.microsoft.com/office/2011/relationships/chartStyle" Target="style8.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5.png"/></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15.png"/></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5.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5.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5.png"/></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9.xml"/><Relationship Id="rId1" Type="http://schemas.microsoft.com/office/2011/relationships/chartStyle" Target="style9.xml"/></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5.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5.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image" Target="../media/image15.png"/></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5.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5.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5.png"/></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12.xml"/><Relationship Id="rId1" Type="http://schemas.microsoft.com/office/2011/relationships/chartStyle" Target="style12.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5.png"/></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13.xml"/><Relationship Id="rId1" Type="http://schemas.microsoft.com/office/2011/relationships/chartStyle" Target="style13.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4.xml"/><Relationship Id="rId1" Type="http://schemas.microsoft.com/office/2011/relationships/chartStyle" Target="style14.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15.xml"/><Relationship Id="rId1" Type="http://schemas.microsoft.com/office/2011/relationships/chartStyle" Target="style15.xml"/></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5.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5.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5.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5.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5.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5.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5.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5.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5.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5.png"/></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16.xml"/><Relationship Id="rId1" Type="http://schemas.microsoft.com/office/2011/relationships/chartStyle" Target="style16.xml"/></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5.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5.png"/></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17.xml"/><Relationship Id="rId1" Type="http://schemas.microsoft.com/office/2011/relationships/chartStyle" Target="style17.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8.xml"/><Relationship Id="rId1" Type="http://schemas.microsoft.com/office/2011/relationships/chartStyle" Target="style18.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9.xml"/><Relationship Id="rId1" Type="http://schemas.microsoft.com/office/2011/relationships/chartStyle" Target="style19.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20.xml"/><Relationship Id="rId1" Type="http://schemas.microsoft.com/office/2011/relationships/chartStyle" Target="style20.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21.xml"/><Relationship Id="rId1" Type="http://schemas.microsoft.com/office/2011/relationships/chartStyle" Target="style21.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22.xml"/><Relationship Id="rId1" Type="http://schemas.microsoft.com/office/2011/relationships/chartStyle" Target="style22.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23.xml"/><Relationship Id="rId1" Type="http://schemas.microsoft.com/office/2011/relationships/chartStyle" Target="style23.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24.xml"/><Relationship Id="rId1" Type="http://schemas.microsoft.com/office/2011/relationships/chartStyle" Target="style24.xml"/></Relationships>
</file>

<file path=ppt/charts/_rels/chart68.xml.rels><?xml version="1.0" encoding="UTF-8" standalone="yes"?>
<Relationships xmlns="http://schemas.openxmlformats.org/package/2006/relationships"><Relationship Id="rId2" Type="http://schemas.openxmlformats.org/officeDocument/2006/relationships/package" Target="../embeddings/Microsoft_Excel_Worksheet67.xlsx"/><Relationship Id="rId1" Type="http://schemas.openxmlformats.org/officeDocument/2006/relationships/image" Target="../media/image15.png"/></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25.xml"/><Relationship Id="rId1" Type="http://schemas.microsoft.com/office/2011/relationships/chartStyle" Target="style25.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5.png"/></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26.xml"/><Relationship Id="rId1" Type="http://schemas.microsoft.com/office/2011/relationships/chartStyle" Target="style26.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27.xml"/><Relationship Id="rId1" Type="http://schemas.microsoft.com/office/2011/relationships/chartStyle" Target="style27.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28.xml"/><Relationship Id="rId1" Type="http://schemas.microsoft.com/office/2011/relationships/chartStyle" Target="style2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29.xml"/><Relationship Id="rId1" Type="http://schemas.microsoft.com/office/2011/relationships/chartStyle" Target="style2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30.xml"/><Relationship Id="rId1" Type="http://schemas.microsoft.com/office/2011/relationships/chartStyle" Target="style30.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31.xml"/><Relationship Id="rId1" Type="http://schemas.microsoft.com/office/2011/relationships/chartStyle" Target="style31.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32.xml"/><Relationship Id="rId1" Type="http://schemas.microsoft.com/office/2011/relationships/chartStyle" Target="style32.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33.xml"/><Relationship Id="rId1" Type="http://schemas.microsoft.com/office/2011/relationships/chartStyle" Target="style33.xml"/></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15.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15.png"/></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5.png"/></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34.xml"/><Relationship Id="rId1" Type="http://schemas.microsoft.com/office/2011/relationships/chartStyle" Target="style34.xml"/></Relationships>
</file>

<file path=ppt/charts/_rels/chart81.xml.rels><?xml version="1.0" encoding="UTF-8" standalone="yes"?>
<Relationships xmlns="http://schemas.openxmlformats.org/package/2006/relationships"><Relationship Id="rId2" Type="http://schemas.openxmlformats.org/officeDocument/2006/relationships/package" Target="../embeddings/Microsoft_Excel_Worksheet80.xlsx"/><Relationship Id="rId1" Type="http://schemas.openxmlformats.org/officeDocument/2006/relationships/image" Target="../media/image15.png"/></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35.xml"/><Relationship Id="rId1" Type="http://schemas.microsoft.com/office/2011/relationships/chartStyle" Target="style35.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5.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468798708528167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4.8885656078802047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0.19050646902792057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0.20414097147803467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2.1312026676167761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0.20414097147803467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0.27868125115244347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6.3966318432748279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6.348814382194548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mental health team and your first appointment for treatment, were you offered support with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292-4ADE-9B4E-D8614D9C093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5.6881209507099033</c:v>
                </c:pt>
                <c:pt idx="1">
                  <c:v>5.8681596674761964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292-4ADE-9B4E-D8614D9C093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5.9664381056104263</c:v>
                </c:pt>
                <c:pt idx="3">
                  <c:v>6.0344058055268643</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292-4ADE-9B4E-D8614D9C093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6.0778615062723622</c:v>
                </c:pt>
                <c:pt idx="5">
                  <c:v>6.0865401174506806</c:v>
                </c:pt>
                <c:pt idx="6">
                  <c:v>6.1789452043753661</c:v>
                </c:pt>
                <c:pt idx="7">
                  <c:v>6.2356151502119364</c:v>
                </c:pt>
                <c:pt idx="8">
                  <c:v>6.2356509792948076</c:v>
                </c:pt>
                <c:pt idx="9">
                  <c:v>6.2382142708312696</c:v>
                </c:pt>
                <c:pt idx="10">
                  <c:v>6.2458374494262134</c:v>
                </c:pt>
                <c:pt idx="11">
                  <c:v>6.273282404810316</c:v>
                </c:pt>
                <c:pt idx="12">
                  <c:v>6.2747454932962583</c:v>
                </c:pt>
                <c:pt idx="13">
                  <c:v>6.2980510864407524</c:v>
                </c:pt>
                <c:pt idx="14">
                  <c:v>6.3169396403572273</c:v>
                </c:pt>
                <c:pt idx="15">
                  <c:v>6.3171226500991029</c:v>
                </c:pt>
                <c:pt idx="16">
                  <c:v>6.3349079183520534</c:v>
                </c:pt>
                <c:pt idx="17">
                  <c:v>6.3849185897076346</c:v>
                </c:pt>
                <c:pt idx="18">
                  <c:v>6.4025096985361412</c:v>
                </c:pt>
                <c:pt idx="19">
                  <c:v>6.4654394393556043</c:v>
                </c:pt>
                <c:pt idx="20">
                  <c:v>6.4805012423627009</c:v>
                </c:pt>
                <c:pt idx="21">
                  <c:v>6.5185079276323474</c:v>
                </c:pt>
                <c:pt idx="22">
                  <c:v>6.5498855866173136</c:v>
                </c:pt>
                <c:pt idx="23">
                  <c:v>6.5662804520453051</c:v>
                </c:pt>
                <c:pt idx="24">
                  <c:v>6.6026383665452473</c:v>
                </c:pt>
                <c:pt idx="25">
                  <c:v>6.6093092406705036</c:v>
                </c:pt>
                <c:pt idx="26">
                  <c:v>6.6140694723359443</c:v>
                </c:pt>
                <c:pt idx="27">
                  <c:v>6.6515234817467102</c:v>
                </c:pt>
                <c:pt idx="28">
                  <c:v>6.6959926521733566</c:v>
                </c:pt>
                <c:pt idx="29">
                  <c:v>6.7050888218123132</c:v>
                </c:pt>
                <c:pt idx="30">
                  <c:v>6.7579749035931744</c:v>
                </c:pt>
                <c:pt idx="31">
                  <c:v>6.768792492566118</c:v>
                </c:pt>
                <c:pt idx="32">
                  <c:v>6.7769289096764993</c:v>
                </c:pt>
                <c:pt idx="33">
                  <c:v>6.7859104453108214</c:v>
                </c:pt>
                <c:pt idx="34">
                  <c:v>6.7880157553493747</c:v>
                </c:pt>
                <c:pt idx="35">
                  <c:v>6.8054839505303821</c:v>
                </c:pt>
                <c:pt idx="36">
                  <c:v>6.8223733321720594</c:v>
                </c:pt>
                <c:pt idx="37">
                  <c:v>6.8327969128091919</c:v>
                </c:pt>
                <c:pt idx="38">
                  <c:v>6.8446305610350908</c:v>
                </c:pt>
                <c:pt idx="39">
                  <c:v>6.8483219432177904</c:v>
                </c:pt>
                <c:pt idx="40">
                  <c:v>6.8576945402140153</c:v>
                </c:pt>
                <c:pt idx="41">
                  <c:v>6.8678099942955697</c:v>
                </c:pt>
                <c:pt idx="42">
                  <c:v>6.8901199654586014</c:v>
                </c:pt>
                <c:pt idx="43">
                  <c:v>6.93752017777466</c:v>
                </c:pt>
                <c:pt idx="44">
                  <c:v>6.9527904917238148</c:v>
                </c:pt>
                <c:pt idx="45">
                  <c:v>6.9534359565750226</c:v>
                </c:pt>
                <c:pt idx="46">
                  <c:v>#N/A</c:v>
                </c:pt>
                <c:pt idx="47">
                  <c:v>#N/A</c:v>
                </c:pt>
                <c:pt idx="48">
                  <c:v>#N/A</c:v>
                </c:pt>
                <c:pt idx="49">
                  <c:v>#N/A</c:v>
                </c:pt>
              </c:numCache>
            </c:numRef>
          </c:val>
          <c:extLst>
            <c:ext xmlns:c16="http://schemas.microsoft.com/office/drawing/2014/chart" uri="{C3380CC4-5D6E-409C-BE32-E72D297353CC}">
              <c16:uniqueId val="{00000003-5292-4ADE-9B4E-D8614D9C093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7.078259511066058</c:v>
                </c:pt>
                <c:pt idx="47">
                  <c:v>#N/A</c:v>
                </c:pt>
                <c:pt idx="48">
                  <c:v>#N/A</c:v>
                </c:pt>
                <c:pt idx="49">
                  <c:v>#N/A</c:v>
                </c:pt>
              </c:numCache>
            </c:numRef>
          </c:val>
          <c:extLst>
            <c:ext xmlns:c16="http://schemas.microsoft.com/office/drawing/2014/chart" uri="{C3380CC4-5D6E-409C-BE32-E72D297353CC}">
              <c16:uniqueId val="{00000004-5292-4ADE-9B4E-D8614D9C093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7.1479053448305976</c:v>
                </c:pt>
                <c:pt idx="48">
                  <c:v>7.1751988727479201</c:v>
                </c:pt>
                <c:pt idx="49">
                  <c:v>#N/A</c:v>
                </c:pt>
              </c:numCache>
            </c:numRef>
          </c:val>
          <c:extLst>
            <c:ext xmlns:c16="http://schemas.microsoft.com/office/drawing/2014/chart" uri="{C3380CC4-5D6E-409C-BE32-E72D297353CC}">
              <c16:uniqueId val="{00000005-5292-4ADE-9B4E-D8614D9C093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7.5192028646036437</c:v>
                </c:pt>
              </c:numCache>
            </c:numRef>
          </c:val>
          <c:extLst>
            <c:ext xmlns:c16="http://schemas.microsoft.com/office/drawing/2014/chart" uri="{C3380CC4-5D6E-409C-BE32-E72D297353CC}">
              <c16:uniqueId val="{00000006-5292-4ADE-9B4E-D8614D9C0935}"/>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6.7769289096764993</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292-4ADE-9B4E-D8614D9C0935}"/>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5.3847074636351602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9.1304957373600892E-2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9.6688977924883623E-2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1.0094191586857661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9.6688977924882735E-2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0.34681338193736178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0.30034405330245395</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6.4142611816632806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6.0774109782765278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19916413043478262"/>
                  <c:y val="-1.3248719661545312E-3"/>
                </c:manualLayout>
              </c:layout>
              <c:tx>
                <c:rich>
                  <a:bodyPr/>
                  <a:lstStyle/>
                  <a:p>
                    <a:r>
                      <a:rPr lang="en-GB" dirty="0"/>
                      <a:t>Q15. Did your NHS mental health team involve you in a plan for your care?</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5.1687372826680473</c:v>
                </c:pt>
              </c:numCache>
            </c:numRef>
          </c:val>
          <c:extLst>
            <c:ext xmlns:c16="http://schemas.microsoft.com/office/drawing/2014/chart" uri="{C3380CC4-5D6E-409C-BE32-E72D297353CC}">
              <c16:uniqueId val="{00000000-889D-4ED1-B566-B34839CD0D3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89D-4ED1-B566-B34839CD0D3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0.26803120172869832</c:v>
                </c:pt>
              </c:numCache>
            </c:numRef>
          </c:val>
          <c:extLst>
            <c:ext xmlns:c16="http://schemas.microsoft.com/office/drawing/2014/chart" uri="{C3380CC4-5D6E-409C-BE32-E72D297353CC}">
              <c16:uniqueId val="{00000002-889D-4ED1-B566-B34839CD0D3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0.1116472951631593</c:v>
                </c:pt>
              </c:numCache>
            </c:numRef>
          </c:val>
          <c:extLst>
            <c:ext xmlns:c16="http://schemas.microsoft.com/office/drawing/2014/chart" uri="{C3380CC4-5D6E-409C-BE32-E72D297353CC}">
              <c16:uniqueId val="{00000003-889D-4ED1-B566-B34839CD0D3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1.1655818602270385</c:v>
                </c:pt>
              </c:numCache>
            </c:numRef>
          </c:val>
          <c:extLst>
            <c:ext xmlns:c16="http://schemas.microsoft.com/office/drawing/2014/chart" uri="{C3380CC4-5D6E-409C-BE32-E72D297353CC}">
              <c16:uniqueId val="{00000004-889D-4ED1-B566-B34839CD0D3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0.11164729516315841</c:v>
                </c:pt>
              </c:numCache>
            </c:numRef>
          </c:val>
          <c:extLst>
            <c:ext xmlns:c16="http://schemas.microsoft.com/office/drawing/2014/chart" uri="{C3380CC4-5D6E-409C-BE32-E72D297353CC}">
              <c16:uniqueId val="{00000005-889D-4ED1-B566-B34839CD0D3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0.40046732161938259</c:v>
                </c:pt>
              </c:numCache>
            </c:numRef>
          </c:val>
          <c:extLst>
            <c:ext xmlns:c16="http://schemas.microsoft.com/office/drawing/2014/chart" uri="{C3380CC4-5D6E-409C-BE32-E72D297353CC}">
              <c16:uniqueId val="{00000006-889D-4ED1-B566-B34839CD0D3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7.4629129735970245E-2</c:v>
                </c:pt>
              </c:numCache>
            </c:numRef>
          </c:val>
          <c:extLst>
            <c:ext xmlns:c16="http://schemas.microsoft.com/office/drawing/2014/chart" uri="{C3380CC4-5D6E-409C-BE32-E72D297353CC}">
              <c16:uniqueId val="{00000007-889D-4ED1-B566-B34839CD0D30}"/>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6.3344121019643778</c:v>
                </c:pt>
              </c:numCache>
            </c:numRef>
          </c:xVal>
          <c:yVal>
            <c:numLit>
              <c:formatCode>General</c:formatCode>
              <c:ptCount val="1"/>
              <c:pt idx="0">
                <c:v>1</c:v>
              </c:pt>
            </c:numLit>
          </c:yVal>
          <c:smooth val="0"/>
          <c:extLst>
            <c:ext xmlns:c16="http://schemas.microsoft.com/office/drawing/2014/chart" uri="{C3380CC4-5D6E-409C-BE32-E72D297353CC}">
              <c16:uniqueId val="{00000008-889D-4ED1-B566-B34839CD0D3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89D-4ED1-B566-B34839CD0D30}"/>
              </c:ext>
            </c:extLst>
          </c:dPt>
          <c:xVal>
            <c:numRef>
              <c:f>Sheet1!$B$12</c:f>
              <c:numCache>
                <c:formatCode>General</c:formatCode>
                <c:ptCount val="1"/>
                <c:pt idx="0">
                  <c:v>6.1312067096734237</c:v>
                </c:pt>
              </c:numCache>
            </c:numRef>
          </c:xVal>
          <c:yVal>
            <c:numLit>
              <c:formatCode>General</c:formatCode>
              <c:ptCount val="1"/>
              <c:pt idx="0">
                <c:v>1</c:v>
              </c:pt>
            </c:numLit>
          </c:yVal>
          <c:smooth val="0"/>
          <c:extLst>
            <c:ext xmlns:c16="http://schemas.microsoft.com/office/drawing/2014/chart" uri="{C3380CC4-5D6E-409C-BE32-E72D297353CC}">
              <c16:uniqueId val="{0000000A-889D-4ED1-B566-B34839CD0D30}"/>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89D-4ED1-B566-B34839CD0D30}"/>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4.3887728920122111</c:v>
                </c:pt>
              </c:numCache>
            </c:numRef>
          </c:val>
          <c:extLst>
            <c:ext xmlns:c16="http://schemas.microsoft.com/office/drawing/2014/chart" uri="{C3380CC4-5D6E-409C-BE32-E72D297353CC}">
              <c16:uniqueId val="{00000000-9668-4A6A-B3F5-7BA8028BFA7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68-4A6A-B3F5-7BA8028BFA7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0.16232404710343751</c:v>
                </c:pt>
              </c:numCache>
            </c:numRef>
          </c:val>
          <c:extLst>
            <c:ext xmlns:c16="http://schemas.microsoft.com/office/drawing/2014/chart" uri="{C3380CC4-5D6E-409C-BE32-E72D297353CC}">
              <c16:uniqueId val="{00000002-9668-4A6A-B3F5-7BA8028BFA7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0.18678450153921933</c:v>
                </c:pt>
              </c:numCache>
            </c:numRef>
          </c:val>
          <c:extLst>
            <c:ext xmlns:c16="http://schemas.microsoft.com/office/drawing/2014/chart" uri="{C3380CC4-5D6E-409C-BE32-E72D297353CC}">
              <c16:uniqueId val="{00000003-9668-4A6A-B3F5-7BA8028BFA7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1.9500035934368363</c:v>
                </c:pt>
              </c:numCache>
            </c:numRef>
          </c:val>
          <c:extLst>
            <c:ext xmlns:c16="http://schemas.microsoft.com/office/drawing/2014/chart" uri="{C3380CC4-5D6E-409C-BE32-E72D297353CC}">
              <c16:uniqueId val="{00000004-9668-4A6A-B3F5-7BA8028BFA7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0.18678450153922022</c:v>
                </c:pt>
              </c:numCache>
            </c:numRef>
          </c:val>
          <c:extLst>
            <c:ext xmlns:c16="http://schemas.microsoft.com/office/drawing/2014/chart" uri="{C3380CC4-5D6E-409C-BE32-E72D297353CC}">
              <c16:uniqueId val="{00000005-9668-4A6A-B3F5-7BA8028BFA7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0.35759570311949318</c:v>
                </c:pt>
              </c:numCache>
            </c:numRef>
          </c:val>
          <c:extLst>
            <c:ext xmlns:c16="http://schemas.microsoft.com/office/drawing/2014/chart" uri="{C3380CC4-5D6E-409C-BE32-E72D297353CC}">
              <c16:uniqueId val="{00000006-9668-4A6A-B3F5-7BA8028BFA7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68-4A6A-B3F5-7BA8028BFA7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6.137055553174612</c:v>
                </c:pt>
              </c:numCache>
            </c:numRef>
          </c:xVal>
          <c:yVal>
            <c:numLit>
              <c:formatCode>General</c:formatCode>
              <c:ptCount val="1"/>
              <c:pt idx="0">
                <c:v>1</c:v>
              </c:pt>
            </c:numLit>
          </c:yVal>
          <c:smooth val="0"/>
          <c:extLst>
            <c:ext xmlns:c16="http://schemas.microsoft.com/office/drawing/2014/chart" uri="{C3380CC4-5D6E-409C-BE32-E72D297353CC}">
              <c16:uniqueId val="{00000008-9668-4A6A-B3F5-7BA8028BFA7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68-4A6A-B3F5-7BA8028BFA7A}"/>
              </c:ext>
            </c:extLst>
          </c:dPt>
          <c:xVal>
            <c:numRef>
              <c:f>Sheet1!$B$12</c:f>
              <c:numCache>
                <c:formatCode>General</c:formatCode>
                <c:ptCount val="1"/>
                <c:pt idx="0">
                  <c:v>5.7128832373732861</c:v>
                </c:pt>
              </c:numCache>
            </c:numRef>
          </c:xVal>
          <c:yVal>
            <c:numLit>
              <c:formatCode>General</c:formatCode>
              <c:ptCount val="1"/>
              <c:pt idx="0">
                <c:v>1</c:v>
              </c:pt>
            </c:numLit>
          </c:yVal>
          <c:smooth val="0"/>
          <c:extLst>
            <c:ext xmlns:c16="http://schemas.microsoft.com/office/drawing/2014/chart" uri="{C3380CC4-5D6E-409C-BE32-E72D297353CC}">
              <c16:uniqueId val="{0000000A-9668-4A6A-B3F5-7BA8028BFA7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68-4A6A-B3F5-7BA8028BFA7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5.2069787866297004</c:v>
                </c:pt>
              </c:numCache>
            </c:numRef>
          </c:val>
          <c:extLst>
            <c:ext xmlns:c16="http://schemas.microsoft.com/office/drawing/2014/chart" uri="{C3380CC4-5D6E-409C-BE32-E72D297353CC}">
              <c16:uniqueId val="{00000000-D16C-4C94-BB73-C0AE6AA8011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0.17908344997969561</c:v>
                </c:pt>
              </c:numCache>
            </c:numRef>
          </c:val>
          <c:extLst>
            <c:ext xmlns:c16="http://schemas.microsoft.com/office/drawing/2014/chart" uri="{C3380CC4-5D6E-409C-BE32-E72D297353CC}">
              <c16:uniqueId val="{00000001-D16C-4C94-BB73-C0AE6AA8011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0.47576843967061944</c:v>
                </c:pt>
              </c:numCache>
            </c:numRef>
          </c:val>
          <c:extLst>
            <c:ext xmlns:c16="http://schemas.microsoft.com/office/drawing/2014/chart" uri="{C3380CC4-5D6E-409C-BE32-E72D297353CC}">
              <c16:uniqueId val="{00000002-D16C-4C94-BB73-C0AE6AA8011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0.13264068388507866</c:v>
                </c:pt>
              </c:numCache>
            </c:numRef>
          </c:val>
          <c:extLst>
            <c:ext xmlns:c16="http://schemas.microsoft.com/office/drawing/2014/chart" uri="{C3380CC4-5D6E-409C-BE32-E72D297353CC}">
              <c16:uniqueId val="{00000003-D16C-4C94-BB73-C0AE6AA8011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1.3847498485173642</c:v>
                </c:pt>
              </c:numCache>
            </c:numRef>
          </c:val>
          <c:extLst>
            <c:ext xmlns:c16="http://schemas.microsoft.com/office/drawing/2014/chart" uri="{C3380CC4-5D6E-409C-BE32-E72D297353CC}">
              <c16:uniqueId val="{00000004-D16C-4C94-BB73-C0AE6AA8011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0.13264068388507955</c:v>
                </c:pt>
              </c:numCache>
            </c:numRef>
          </c:val>
          <c:extLst>
            <c:ext xmlns:c16="http://schemas.microsoft.com/office/drawing/2014/chart" uri="{C3380CC4-5D6E-409C-BE32-E72D297353CC}">
              <c16:uniqueId val="{00000005-D16C-4C94-BB73-C0AE6AA8011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9.1722983615205145E-2</c:v>
                </c:pt>
              </c:numCache>
            </c:numRef>
          </c:val>
          <c:extLst>
            <c:ext xmlns:c16="http://schemas.microsoft.com/office/drawing/2014/chart" uri="{C3380CC4-5D6E-409C-BE32-E72D297353CC}">
              <c16:uniqueId val="{00000006-D16C-4C94-BB73-C0AE6AA8011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16C-4C94-BB73-C0AE6AA8011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6.9282172465041247</c:v>
                </c:pt>
              </c:numCache>
            </c:numRef>
          </c:xVal>
          <c:yVal>
            <c:numLit>
              <c:formatCode>General</c:formatCode>
              <c:ptCount val="1"/>
              <c:pt idx="0">
                <c:v>1</c:v>
              </c:pt>
            </c:numLit>
          </c:yVal>
          <c:smooth val="0"/>
          <c:extLst>
            <c:ext xmlns:c16="http://schemas.microsoft.com/office/drawing/2014/chart" uri="{C3380CC4-5D6E-409C-BE32-E72D297353CC}">
              <c16:uniqueId val="{00000008-D16C-4C94-BB73-C0AE6AA8011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16C-4C94-BB73-C0AE6AA8011B}"/>
              </c:ext>
            </c:extLst>
          </c:dPt>
          <c:xVal>
            <c:numRef>
              <c:f>Sheet1!$B$12</c:f>
              <c:numCache>
                <c:formatCode>General</c:formatCode>
                <c:ptCount val="1"/>
                <c:pt idx="0">
                  <c:v>6.6868462844237762</c:v>
                </c:pt>
              </c:numCache>
            </c:numRef>
          </c:xVal>
          <c:yVal>
            <c:numLit>
              <c:formatCode>General</c:formatCode>
              <c:ptCount val="1"/>
              <c:pt idx="0">
                <c:v>1</c:v>
              </c:pt>
            </c:numLit>
          </c:yVal>
          <c:smooth val="0"/>
          <c:extLst>
            <c:ext xmlns:c16="http://schemas.microsoft.com/office/drawing/2014/chart" uri="{C3380CC4-5D6E-409C-BE32-E72D297353CC}">
              <c16:uniqueId val="{0000000A-D16C-4C94-BB73-C0AE6AA8011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16C-4C94-BB73-C0AE6AA8011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7.2026197960084843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0.13592811105272151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0.14244084509109189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1.4870621357280314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0.14244084509109101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9.5486294076779998E-2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8.0706984650761004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8.2245198200163134</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529939613526571"/>
                  <c:y val="-1.3248719661545312E-3"/>
                </c:manualLayout>
              </c:layout>
              <c:tx>
                <c:rich>
                  <a:bodyPr/>
                  <a:lstStyle/>
                  <a:p>
                    <a:r>
                      <a:rPr lang="en-GB" dirty="0"/>
                      <a:t>Q19. Have you been given a diagnosis for your mental health? </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6DA-488C-BFC2-2399A9FB2C8F}"/>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6.0400123500327307</c:v>
                </c:pt>
                <c:pt idx="1">
                  <c:v>6.1442145891397626</c:v>
                </c:pt>
                <c:pt idx="2">
                  <c:v>6.1762405200541473</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6DA-488C-BFC2-2399A9FB2C8F}"/>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6DA-488C-BFC2-2399A9FB2C8F}"/>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6.4175167131708184</c:v>
                </c:pt>
                <c:pt idx="4">
                  <c:v>6.4504932745644057</c:v>
                </c:pt>
                <c:pt idx="5">
                  <c:v>6.5271228279933098</c:v>
                </c:pt>
                <c:pt idx="6">
                  <c:v>6.5300981480642486</c:v>
                </c:pt>
                <c:pt idx="7">
                  <c:v>6.5651871430297719</c:v>
                </c:pt>
                <c:pt idx="8">
                  <c:v>6.5867142461829618</c:v>
                </c:pt>
                <c:pt idx="9">
                  <c:v>6.628535902816509</c:v>
                </c:pt>
                <c:pt idx="10">
                  <c:v>6.6369305263108824</c:v>
                </c:pt>
                <c:pt idx="11">
                  <c:v>6.6460151081634153</c:v>
                </c:pt>
                <c:pt idx="12">
                  <c:v>6.6496247768494339</c:v>
                </c:pt>
                <c:pt idx="13">
                  <c:v>6.6545824782733494</c:v>
                </c:pt>
                <c:pt idx="14">
                  <c:v>6.6638692230155261</c:v>
                </c:pt>
                <c:pt idx="15">
                  <c:v>6.6885302105065083</c:v>
                </c:pt>
                <c:pt idx="16">
                  <c:v>6.6985657554764888</c:v>
                </c:pt>
                <c:pt idx="17">
                  <c:v>6.7094550864231932</c:v>
                </c:pt>
                <c:pt idx="18">
                  <c:v>6.7131731226732194</c:v>
                </c:pt>
                <c:pt idx="19">
                  <c:v>6.7442304737187753</c:v>
                </c:pt>
                <c:pt idx="20">
                  <c:v>6.7620547195506262</c:v>
                </c:pt>
                <c:pt idx="21">
                  <c:v>6.7845149259027924</c:v>
                </c:pt>
                <c:pt idx="22">
                  <c:v>6.8343450008143041</c:v>
                </c:pt>
                <c:pt idx="23">
                  <c:v>6.8899389912824924</c:v>
                </c:pt>
                <c:pt idx="24">
                  <c:v>6.8991166889112776</c:v>
                </c:pt>
                <c:pt idx="25">
                  <c:v>6.9013382691265646</c:v>
                </c:pt>
                <c:pt idx="26">
                  <c:v>6.9179050598692271</c:v>
                </c:pt>
                <c:pt idx="27">
                  <c:v>6.9225759568918006</c:v>
                </c:pt>
                <c:pt idx="28">
                  <c:v>6.9304615251988677</c:v>
                </c:pt>
                <c:pt idx="29">
                  <c:v>6.9640905861191253</c:v>
                </c:pt>
                <c:pt idx="30">
                  <c:v>6.9814736162904509</c:v>
                </c:pt>
                <c:pt idx="31">
                  <c:v>7.0223087860829541</c:v>
                </c:pt>
                <c:pt idx="32">
                  <c:v>7.0280161059639656</c:v>
                </c:pt>
                <c:pt idx="33">
                  <c:v>7.0482080495180499</c:v>
                </c:pt>
                <c:pt idx="34">
                  <c:v>7.0572974451257169</c:v>
                </c:pt>
                <c:pt idx="35">
                  <c:v>7.0607753058824674</c:v>
                </c:pt>
                <c:pt idx="36">
                  <c:v>7.1139931249670196</c:v>
                </c:pt>
                <c:pt idx="37">
                  <c:v>7.1354535995697024</c:v>
                </c:pt>
                <c:pt idx="38">
                  <c:v>7.1843508876346691</c:v>
                </c:pt>
                <c:pt idx="39">
                  <c:v>7.2908419855164768</c:v>
                </c:pt>
                <c:pt idx="40">
                  <c:v>7.3349655365671307</c:v>
                </c:pt>
                <c:pt idx="41">
                  <c:v>7.353385003746622</c:v>
                </c:pt>
                <c:pt idx="42">
                  <c:v>7.3949093406948334</c:v>
                </c:pt>
                <c:pt idx="43">
                  <c:v>7.4163652023453697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56DA-488C-BFC2-2399A9FB2C8F}"/>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7.5326077566051586</c:v>
                </c:pt>
                <c:pt idx="45">
                  <c:v>#N/A</c:v>
                </c:pt>
                <c:pt idx="46">
                  <c:v>#N/A</c:v>
                </c:pt>
                <c:pt idx="47">
                  <c:v>#N/A</c:v>
                </c:pt>
                <c:pt idx="48">
                  <c:v>#N/A</c:v>
                </c:pt>
                <c:pt idx="49">
                  <c:v>#N/A</c:v>
                </c:pt>
              </c:numCache>
            </c:numRef>
          </c:val>
          <c:extLst>
            <c:ext xmlns:c16="http://schemas.microsoft.com/office/drawing/2014/chart" uri="{C3380CC4-5D6E-409C-BE32-E72D297353CC}">
              <c16:uniqueId val="{00000004-56DA-488C-BFC2-2399A9FB2C8F}"/>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7.5172456547077058</c:v>
                </c:pt>
                <c:pt idx="46">
                  <c:v>7.543511531702987</c:v>
                </c:pt>
                <c:pt idx="47">
                  <c:v>7.5732538242079688</c:v>
                </c:pt>
                <c:pt idx="48">
                  <c:v>7.6139045062722932</c:v>
                </c:pt>
                <c:pt idx="49">
                  <c:v>#N/A</c:v>
                </c:pt>
              </c:numCache>
            </c:numRef>
          </c:val>
          <c:extLst>
            <c:ext xmlns:c16="http://schemas.microsoft.com/office/drawing/2014/chart" uri="{C3380CC4-5D6E-409C-BE32-E72D297353CC}">
              <c16:uniqueId val="{00000005-56DA-488C-BFC2-2399A9FB2C8F}"/>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8.050361264058731</c:v>
                </c:pt>
              </c:numCache>
            </c:numRef>
          </c:val>
          <c:extLst>
            <c:ext xmlns:c16="http://schemas.microsoft.com/office/drawing/2014/chart" uri="{C3380CC4-5D6E-409C-BE32-E72D297353CC}">
              <c16:uniqueId val="{00000006-56DA-488C-BFC2-2399A9FB2C8F}"/>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6.8991166889112776</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6DA-488C-BFC2-2399A9FB2C8F}"/>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6.7613228011947069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0.30926191501338973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0.10051888788728203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1.0494028732213447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0.10051888788728114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0.36055087358409921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1.9256218946823722E-2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7.5778537449085963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7.695805040706051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4.7902933099539204</c:v>
                </c:pt>
              </c:numCache>
            </c:numRef>
          </c:val>
          <c:extLst>
            <c:ext xmlns:c16="http://schemas.microsoft.com/office/drawing/2014/chart" uri="{C3380CC4-5D6E-409C-BE32-E72D297353CC}">
              <c16:uniqueId val="{00000000-56B8-4C32-A2C1-CB6F479F4F5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6B8-4C32-A2C1-CB6F479F4F5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56B8-4C32-A2C1-CB6F479F4F5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7.6483409769918964E-2</c:v>
                </c:pt>
              </c:numCache>
            </c:numRef>
          </c:val>
          <c:extLst>
            <c:ext xmlns:c16="http://schemas.microsoft.com/office/drawing/2014/chart" uri="{C3380CC4-5D6E-409C-BE32-E72D297353CC}">
              <c16:uniqueId val="{00000003-56B8-4C32-A2C1-CB6F479F4F5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1.8458444625661912</c:v>
                </c:pt>
              </c:numCache>
            </c:numRef>
          </c:val>
          <c:extLst>
            <c:ext xmlns:c16="http://schemas.microsoft.com/office/drawing/2014/chart" uri="{C3380CC4-5D6E-409C-BE32-E72D297353CC}">
              <c16:uniqueId val="{00000004-56B8-4C32-A2C1-CB6F479F4F5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0.17680743718615233</c:v>
                </c:pt>
              </c:numCache>
            </c:numRef>
          </c:val>
          <c:extLst>
            <c:ext xmlns:c16="http://schemas.microsoft.com/office/drawing/2014/chart" uri="{C3380CC4-5D6E-409C-BE32-E72D297353CC}">
              <c16:uniqueId val="{00000005-56B8-4C32-A2C1-CB6F479F4F5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0.29560148359594951</c:v>
                </c:pt>
              </c:numCache>
            </c:numRef>
          </c:val>
          <c:extLst>
            <c:ext xmlns:c16="http://schemas.microsoft.com/office/drawing/2014/chart" uri="{C3380CC4-5D6E-409C-BE32-E72D297353CC}">
              <c16:uniqueId val="{00000006-56B8-4C32-A2C1-CB6F479F4F5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6B8-4C32-A2C1-CB6F479F4F5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5.2397242228857479</c:v>
                </c:pt>
              </c:numCache>
            </c:numRef>
          </c:xVal>
          <c:yVal>
            <c:numLit>
              <c:formatCode>General</c:formatCode>
              <c:ptCount val="1"/>
              <c:pt idx="0">
                <c:v>1</c:v>
              </c:pt>
            </c:numLit>
          </c:yVal>
          <c:smooth val="0"/>
          <c:extLst>
            <c:ext xmlns:c16="http://schemas.microsoft.com/office/drawing/2014/chart" uri="{C3380CC4-5D6E-409C-BE32-E72D297353CC}">
              <c16:uniqueId val="{00000008-56B8-4C32-A2C1-CB6F479F4F5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6B8-4C32-A2C1-CB6F479F4F57}"/>
              </c:ext>
            </c:extLst>
          </c:dPt>
          <c:xVal>
            <c:numRef>
              <c:f>Sheet1!$B$12</c:f>
              <c:numCache>
                <c:formatCode>General</c:formatCode>
                <c:ptCount val="1"/>
                <c:pt idx="0">
                  <c:v>5.789698951006935</c:v>
                </c:pt>
              </c:numCache>
            </c:numRef>
          </c:xVal>
          <c:yVal>
            <c:numLit>
              <c:formatCode>General</c:formatCode>
              <c:ptCount val="1"/>
              <c:pt idx="0">
                <c:v>1</c:v>
              </c:pt>
            </c:numLit>
          </c:yVal>
          <c:smooth val="0"/>
          <c:extLst>
            <c:ext xmlns:c16="http://schemas.microsoft.com/office/drawing/2014/chart" uri="{C3380CC4-5D6E-409C-BE32-E72D297353CC}">
              <c16:uniqueId val="{0000000A-56B8-4C32-A2C1-CB6F479F4F5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6B8-4C32-A2C1-CB6F479F4F5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4.1947049209639697</c:v>
                </c:pt>
              </c:numCache>
            </c:numRef>
          </c:val>
          <c:extLst>
            <c:ext xmlns:c16="http://schemas.microsoft.com/office/drawing/2014/chart" uri="{C3380CC4-5D6E-409C-BE32-E72D297353CC}">
              <c16:uniqueId val="{00000000-CDB7-41A4-8B1E-3D81F8DE59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DB7-41A4-8B1E-3D81F8DE59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0.34641119185579328</c:v>
                </c:pt>
              </c:numCache>
            </c:numRef>
          </c:val>
          <c:extLst>
            <c:ext xmlns:c16="http://schemas.microsoft.com/office/drawing/2014/chart" uri="{C3380CC4-5D6E-409C-BE32-E72D297353CC}">
              <c16:uniqueId val="{00000002-CDB7-41A4-8B1E-3D81F8DE59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0.16723323349122676</c:v>
                </c:pt>
              </c:numCache>
            </c:numRef>
          </c:val>
          <c:extLst>
            <c:ext xmlns:c16="http://schemas.microsoft.com/office/drawing/2014/chart" uri="{C3380CC4-5D6E-409C-BE32-E72D297353CC}">
              <c16:uniqueId val="{00000003-CDB7-41A4-8B1E-3D81F8DE59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1.7458911395894372</c:v>
                </c:pt>
              </c:numCache>
            </c:numRef>
          </c:val>
          <c:extLst>
            <c:ext xmlns:c16="http://schemas.microsoft.com/office/drawing/2014/chart" uri="{C3380CC4-5D6E-409C-BE32-E72D297353CC}">
              <c16:uniqueId val="{00000004-CDB7-41A4-8B1E-3D81F8DE59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0.16723323349122676</c:v>
                </c:pt>
              </c:numCache>
            </c:numRef>
          </c:val>
          <c:extLst>
            <c:ext xmlns:c16="http://schemas.microsoft.com/office/drawing/2014/chart" uri="{C3380CC4-5D6E-409C-BE32-E72D297353CC}">
              <c16:uniqueId val="{00000005-CDB7-41A4-8B1E-3D81F8DE59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0.19974008913006092</c:v>
                </c:pt>
              </c:numCache>
            </c:numRef>
          </c:val>
          <c:extLst>
            <c:ext xmlns:c16="http://schemas.microsoft.com/office/drawing/2014/chart" uri="{C3380CC4-5D6E-409C-BE32-E72D297353CC}">
              <c16:uniqueId val="{00000006-CDB7-41A4-8B1E-3D81F8DE59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DB7-41A4-8B1E-3D81F8DE59B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5.4857808240329451</c:v>
                </c:pt>
              </c:numCache>
            </c:numRef>
          </c:xVal>
          <c:yVal>
            <c:numLit>
              <c:formatCode>General</c:formatCode>
              <c:ptCount val="1"/>
              <c:pt idx="0">
                <c:v>1</c:v>
              </c:pt>
            </c:numLit>
          </c:yVal>
          <c:smooth val="0"/>
          <c:extLst>
            <c:ext xmlns:c16="http://schemas.microsoft.com/office/drawing/2014/chart" uri="{C3380CC4-5D6E-409C-BE32-E72D297353CC}">
              <c16:uniqueId val="{00000008-CDB7-41A4-8B1E-3D81F8DE59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DB7-41A4-8B1E-3D81F8DE59BF}"/>
              </c:ext>
            </c:extLst>
          </c:dPt>
          <c:xVal>
            <c:numRef>
              <c:f>Sheet1!$B$12</c:f>
              <c:numCache>
                <c:formatCode>General</c:formatCode>
                <c:ptCount val="1"/>
                <c:pt idx="0">
                  <c:v>5.5812949161057084</c:v>
                </c:pt>
              </c:numCache>
            </c:numRef>
          </c:xVal>
          <c:yVal>
            <c:numLit>
              <c:formatCode>General</c:formatCode>
              <c:ptCount val="1"/>
              <c:pt idx="0">
                <c:v>1</c:v>
              </c:pt>
            </c:numLit>
          </c:yVal>
          <c:smooth val="0"/>
          <c:extLst>
            <c:ext xmlns:c16="http://schemas.microsoft.com/office/drawing/2014/chart" uri="{C3380CC4-5D6E-409C-BE32-E72D297353CC}">
              <c16:uniqueId val="{0000000A-CDB7-41A4-8B1E-3D81F8DE59B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DB7-41A4-8B1E-3D81F8DE59B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C0-4627-B818-153615AD15B2}"/>
              </c:ext>
            </c:extLst>
          </c:dPt>
          <c:cat>
            <c:numRef>
              <c:f>Sheet1!$A$11</c:f>
              <c:numCache>
                <c:formatCode>General</c:formatCode>
                <c:ptCount val="1"/>
              </c:numCache>
            </c:numRef>
          </c:cat>
          <c:val>
            <c:numRef>
              <c:f>Sheet1!$B$11</c:f>
              <c:numCache>
                <c:formatCode>General</c:formatCode>
                <c:ptCount val="1"/>
                <c:pt idx="0">
                  <c:v>7.5011121880828266</c:v>
                </c:pt>
              </c:numCache>
            </c:numRef>
          </c:val>
          <c:extLst>
            <c:ext xmlns:c16="http://schemas.microsoft.com/office/drawing/2014/chart" uri="{C3380CC4-5D6E-409C-BE32-E72D297353CC}">
              <c16:uniqueId val="{00000002-40C0-4627-B818-153615AD15B2}"/>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6.2287260208014157</c:v>
                </c:pt>
              </c:numCache>
            </c:numRef>
          </c:val>
          <c:extLst>
            <c:ext xmlns:c16="http://schemas.microsoft.com/office/drawing/2014/chart" uri="{C3380CC4-5D6E-409C-BE32-E72D297353CC}">
              <c16:uniqueId val="{00000000-DDFE-429A-A7DC-715267F6ED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DFE-429A-A7DC-715267F6ED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0.26561379872761837</c:v>
                </c:pt>
              </c:numCache>
            </c:numRef>
          </c:val>
          <c:extLst>
            <c:ext xmlns:c16="http://schemas.microsoft.com/office/drawing/2014/chart" uri="{C3380CC4-5D6E-409C-BE32-E72D297353CC}">
              <c16:uniqueId val="{00000002-DDFE-429A-A7DC-715267F6ED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0.11849964078508002</c:v>
                </c:pt>
              </c:numCache>
            </c:numRef>
          </c:val>
          <c:extLst>
            <c:ext xmlns:c16="http://schemas.microsoft.com/office/drawing/2014/chart" uri="{C3380CC4-5D6E-409C-BE32-E72D297353CC}">
              <c16:uniqueId val="{00000003-DDFE-429A-A7DC-715267F6ED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1.2371193725800698</c:v>
                </c:pt>
              </c:numCache>
            </c:numRef>
          </c:val>
          <c:extLst>
            <c:ext xmlns:c16="http://schemas.microsoft.com/office/drawing/2014/chart" uri="{C3380CC4-5D6E-409C-BE32-E72D297353CC}">
              <c16:uniqueId val="{00000004-DDFE-429A-A7DC-715267F6ED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0.11849964078508002</c:v>
                </c:pt>
              </c:numCache>
            </c:numRef>
          </c:val>
          <c:extLst>
            <c:ext xmlns:c16="http://schemas.microsoft.com/office/drawing/2014/chart" uri="{C3380CC4-5D6E-409C-BE32-E72D297353CC}">
              <c16:uniqueId val="{00000005-DDFE-429A-A7DC-715267F6ED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0.42504597794966603</c:v>
                </c:pt>
              </c:numCache>
            </c:numRef>
          </c:val>
          <c:extLst>
            <c:ext xmlns:c16="http://schemas.microsoft.com/office/drawing/2014/chart" uri="{C3380CC4-5D6E-409C-BE32-E72D297353CC}">
              <c16:uniqueId val="{00000006-DDFE-429A-A7DC-715267F6ED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5.2715689451002135E-2</c:v>
                </c:pt>
              </c:numCache>
            </c:numRef>
          </c:val>
          <c:extLst>
            <c:ext xmlns:c16="http://schemas.microsoft.com/office/drawing/2014/chart" uri="{C3380CC4-5D6E-409C-BE32-E72D297353CC}">
              <c16:uniqueId val="{00000007-DDFE-429A-A7DC-715267F6ED2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7.3809752021264101</c:v>
                </c:pt>
              </c:numCache>
            </c:numRef>
          </c:xVal>
          <c:yVal>
            <c:numLit>
              <c:formatCode>General</c:formatCode>
              <c:ptCount val="1"/>
              <c:pt idx="0">
                <c:v>1</c:v>
              </c:pt>
            </c:numLit>
          </c:yVal>
          <c:smooth val="0"/>
          <c:extLst>
            <c:ext xmlns:c16="http://schemas.microsoft.com/office/drawing/2014/chart" uri="{C3380CC4-5D6E-409C-BE32-E72D297353CC}">
              <c16:uniqueId val="{00000008-DDFE-429A-A7DC-715267F6ED2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DFE-429A-A7DC-715267F6ED21}"/>
              </c:ext>
            </c:extLst>
          </c:dPt>
          <c:xVal>
            <c:numRef>
              <c:f>Sheet1!$B$12</c:f>
              <c:numCache>
                <c:formatCode>General</c:formatCode>
                <c:ptCount val="1"/>
                <c:pt idx="0">
                  <c:v>7.231399146604149</c:v>
                </c:pt>
              </c:numCache>
            </c:numRef>
          </c:xVal>
          <c:yVal>
            <c:numLit>
              <c:formatCode>General</c:formatCode>
              <c:ptCount val="1"/>
              <c:pt idx="0">
                <c:v>1</c:v>
              </c:pt>
            </c:numLit>
          </c:yVal>
          <c:smooth val="0"/>
          <c:extLst>
            <c:ext xmlns:c16="http://schemas.microsoft.com/office/drawing/2014/chart" uri="{C3380CC4-5D6E-409C-BE32-E72D297353CC}">
              <c16:uniqueId val="{0000000A-DDFE-429A-A7DC-715267F6ED2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DFE-429A-A7DC-715267F6ED2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7.0908152258748469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2.47802429809445E-2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0.43132579035374263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0.12025040553215671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1.255397107188287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0.12025040553215582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6.9325675193883995E-2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8.8112494506026895</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8.2948702183358343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a:lstStyle/>
                  <a:p>
                    <a:r>
                      <a:rPr lang="en-GB" dirty="0"/>
                      <a:t>Q22. In the last 12 months, has your NHS mental health team asked you how you are getting on with your medication?</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FFC0-40A5-8727-3E99F71AF84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FFC0-40A5-8727-3E99F71AF84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7.8256072036611979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FFC0-40A5-8727-3E99F71AF84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7.8795817316177086</c:v>
                </c:pt>
                <c:pt idx="2">
                  <c:v>7.9556778676329936</c:v>
                </c:pt>
                <c:pt idx="3">
                  <c:v>8.0189108070973614</c:v>
                </c:pt>
                <c:pt idx="4">
                  <c:v>8.1107230958109078</c:v>
                </c:pt>
                <c:pt idx="5">
                  <c:v>8.1196505442560341</c:v>
                </c:pt>
                <c:pt idx="6">
                  <c:v>8.1295537253998162</c:v>
                </c:pt>
                <c:pt idx="7">
                  <c:v>8.2040336473639339</c:v>
                </c:pt>
                <c:pt idx="8">
                  <c:v>8.2156956983221168</c:v>
                </c:pt>
                <c:pt idx="9">
                  <c:v>8.2274225720361187</c:v>
                </c:pt>
                <c:pt idx="10">
                  <c:v>8.2434730167292507</c:v>
                </c:pt>
                <c:pt idx="11">
                  <c:v>8.2470052671022227</c:v>
                </c:pt>
                <c:pt idx="12">
                  <c:v>8.2762120275211863</c:v>
                </c:pt>
                <c:pt idx="13">
                  <c:v>8.3006758380089227</c:v>
                </c:pt>
                <c:pt idx="14">
                  <c:v>8.3468415654140049</c:v>
                </c:pt>
                <c:pt idx="15">
                  <c:v>8.3819685383577731</c:v>
                </c:pt>
                <c:pt idx="16">
                  <c:v>8.3828438753653032</c:v>
                </c:pt>
                <c:pt idx="17">
                  <c:v>8.4700364171724658</c:v>
                </c:pt>
                <c:pt idx="18">
                  <c:v>8.4961698329957045</c:v>
                </c:pt>
                <c:pt idx="19">
                  <c:v>8.5041502747424058</c:v>
                </c:pt>
                <c:pt idx="20">
                  <c:v>8.5253592910821094</c:v>
                </c:pt>
                <c:pt idx="21">
                  <c:v>8.540408277490414</c:v>
                </c:pt>
                <c:pt idx="22">
                  <c:v>8.5792392672654891</c:v>
                </c:pt>
                <c:pt idx="23">
                  <c:v>8.5942256830611292</c:v>
                </c:pt>
                <c:pt idx="24">
                  <c:v>8.6377947504232697</c:v>
                </c:pt>
                <c:pt idx="25">
                  <c:v>8.6590035646774766</c:v>
                </c:pt>
                <c:pt idx="26">
                  <c:v>8.6635766335838813</c:v>
                </c:pt>
                <c:pt idx="27">
                  <c:v>8.682867812147661</c:v>
                </c:pt>
                <c:pt idx="28">
                  <c:v>8.6836265281212643</c:v>
                </c:pt>
                <c:pt idx="29">
                  <c:v>8.6862611884261032</c:v>
                </c:pt>
                <c:pt idx="30">
                  <c:v>8.7117372050257469</c:v>
                </c:pt>
                <c:pt idx="31">
                  <c:v>8.7167682713307375</c:v>
                </c:pt>
                <c:pt idx="32">
                  <c:v>8.7503969354644102</c:v>
                </c:pt>
                <c:pt idx="33">
                  <c:v>8.7592540765720841</c:v>
                </c:pt>
                <c:pt idx="34">
                  <c:v>8.7786742217975462</c:v>
                </c:pt>
                <c:pt idx="35">
                  <c:v>8.8562821574573061</c:v>
                </c:pt>
                <c:pt idx="36">
                  <c:v>8.8569067450322514</c:v>
                </c:pt>
                <c:pt idx="37">
                  <c:v>8.9490359786264904</c:v>
                </c:pt>
                <c:pt idx="38">
                  <c:v>8.9648179409537523</c:v>
                </c:pt>
                <c:pt idx="39">
                  <c:v>8.9863372901260288</c:v>
                </c:pt>
                <c:pt idx="40">
                  <c:v>9.0202961927026344</c:v>
                </c:pt>
                <c:pt idx="41">
                  <c:v>9.0553463676970107</c:v>
                </c:pt>
                <c:pt idx="42">
                  <c:v>9.0560592261736002</c:v>
                </c:pt>
                <c:pt idx="43">
                  <c:v>9.0581002970409905</c:v>
                </c:pt>
                <c:pt idx="44">
                  <c:v>9.0709394755057371</c:v>
                </c:pt>
                <c:pt idx="45">
                  <c:v>9.0872735619588809</c:v>
                </c:pt>
                <c:pt idx="46">
                  <c:v>#N/A</c:v>
                </c:pt>
                <c:pt idx="47">
                  <c:v>#N/A</c:v>
                </c:pt>
                <c:pt idx="48">
                  <c:v>#N/A</c:v>
                </c:pt>
                <c:pt idx="49">
                  <c:v>#N/A</c:v>
                </c:pt>
              </c:numCache>
            </c:numRef>
          </c:val>
          <c:extLst>
            <c:ext xmlns:c16="http://schemas.microsoft.com/office/drawing/2014/chart" uri="{C3380CC4-5D6E-409C-BE32-E72D297353CC}">
              <c16:uniqueId val="{00000003-FFC0-40A5-8727-3E99F71AF84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9.1254332488953676</c:v>
                </c:pt>
                <c:pt idx="47">
                  <c:v>9.2246902625944092</c:v>
                </c:pt>
                <c:pt idx="48">
                  <c:v>#N/A</c:v>
                </c:pt>
                <c:pt idx="49">
                  <c:v>#N/A</c:v>
                </c:pt>
              </c:numCache>
            </c:numRef>
          </c:val>
          <c:extLst>
            <c:ext xmlns:c16="http://schemas.microsoft.com/office/drawing/2014/chart" uri="{C3380CC4-5D6E-409C-BE32-E72D297353CC}">
              <c16:uniqueId val="{00000004-FFC0-40A5-8727-3E99F71AF84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9.2504054704711862</c:v>
                </c:pt>
                <c:pt idx="49">
                  <c:v>9.295648393699711</c:v>
                </c:pt>
              </c:numCache>
            </c:numRef>
          </c:val>
          <c:extLst>
            <c:ext xmlns:c16="http://schemas.microsoft.com/office/drawing/2014/chart" uri="{C3380CC4-5D6E-409C-BE32-E72D297353CC}">
              <c16:uniqueId val="{00000005-FFC0-40A5-8727-3E99F71AF84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FFC0-40A5-8727-3E99F71AF845}"/>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8.5253592910821094</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FFC0-40A5-8727-3E99F71AF845}"/>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7.8256072036611979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3.0961352631628358E-2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0.12004822987681418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1.2532864221412074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6.5745185388863092E-2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8.5253592910821094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8.6032599972402437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Q25. Thinking about the last time you received therapy, did you have enough privacy to talk comfortably?</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l">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strCache>
            </c:strRef>
          </c:cat>
          <c:val>
            <c:numRef>
              <c:f>Sheet1!$D$2:$D$42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0-0596-47C8-A8A1-8608729EB69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strCache>
            </c:strRef>
          </c:cat>
          <c:val>
            <c:numRef>
              <c:f>Sheet1!$E$2:$E$42</c:f>
              <c:numCache>
                <c:formatCode>General</c:formatCode>
                <c:ptCount val="41"/>
                <c:pt idx="0">
                  <c:v>2.7104202602915231</c:v>
                </c:pt>
                <c:pt idx="1">
                  <c:v>3.1061688440641229</c:v>
                </c:pt>
                <c:pt idx="2">
                  <c:v>3.118680117707926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1-0596-47C8-A8A1-8608729EB69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strCache>
            </c:strRef>
          </c:cat>
          <c:val>
            <c:numRef>
              <c:f>Sheet1!$F$2:$F$42</c:f>
              <c:numCache>
                <c:formatCode>General</c:formatCode>
                <c:ptCount val="41"/>
                <c:pt idx="0">
                  <c:v>#N/A</c:v>
                </c:pt>
                <c:pt idx="1">
                  <c:v>#N/A</c:v>
                </c:pt>
                <c:pt idx="2">
                  <c:v>#N/A</c:v>
                </c:pt>
                <c:pt idx="3">
                  <c:v>3.3039136664354181</c:v>
                </c:pt>
                <c:pt idx="4">
                  <c:v>3.425092858588092</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2-0596-47C8-A8A1-8608729EB69C}"/>
            </c:ext>
          </c:extLst>
        </c:ser>
        <c:ser>
          <c:idx val="3"/>
          <c:order val="3"/>
          <c:tx>
            <c:strRef>
              <c:f>Sheet1!$G$1</c:f>
              <c:strCache>
                <c:ptCount val="1"/>
                <c:pt idx="0">
                  <c:v>About the same</c:v>
                </c:pt>
              </c:strCache>
            </c:strRef>
          </c:tx>
          <c:spPr>
            <a:solidFill>
              <a:srgbClr val="D9D9D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strCache>
            </c:strRef>
          </c:cat>
          <c:val>
            <c:numRef>
              <c:f>Sheet1!$G$2:$G$42</c:f>
              <c:numCache>
                <c:formatCode>General</c:formatCode>
                <c:ptCount val="41"/>
                <c:pt idx="0">
                  <c:v>#N/A</c:v>
                </c:pt>
                <c:pt idx="1">
                  <c:v>#N/A</c:v>
                </c:pt>
                <c:pt idx="2">
                  <c:v>#N/A</c:v>
                </c:pt>
                <c:pt idx="3">
                  <c:v>#N/A</c:v>
                </c:pt>
                <c:pt idx="4">
                  <c:v>#N/A</c:v>
                </c:pt>
                <c:pt idx="5">
                  <c:v>3.7874981482128298</c:v>
                </c:pt>
                <c:pt idx="6">
                  <c:v>3.882567317872919</c:v>
                </c:pt>
                <c:pt idx="7">
                  <c:v>3.9412685832023562</c:v>
                </c:pt>
                <c:pt idx="8">
                  <c:v>3.9520378812162069</c:v>
                </c:pt>
                <c:pt idx="9">
                  <c:v>3.9547229933145709</c:v>
                </c:pt>
                <c:pt idx="10">
                  <c:v>3.9975427689858321</c:v>
                </c:pt>
                <c:pt idx="11">
                  <c:v>4.0819972164449112</c:v>
                </c:pt>
                <c:pt idx="12">
                  <c:v>4.1100259596207183</c:v>
                </c:pt>
                <c:pt idx="13">
                  <c:v>4.1973959225534232</c:v>
                </c:pt>
                <c:pt idx="14">
                  <c:v>4.2470735249836071</c:v>
                </c:pt>
                <c:pt idx="15">
                  <c:v>4.2797895717948036</c:v>
                </c:pt>
                <c:pt idx="16">
                  <c:v>4.3053350596140518</c:v>
                </c:pt>
                <c:pt idx="17">
                  <c:v>4.346649174123943</c:v>
                </c:pt>
                <c:pt idx="18">
                  <c:v>4.3496484272066027</c:v>
                </c:pt>
                <c:pt idx="19">
                  <c:v>4.3861387483684453</c:v>
                </c:pt>
                <c:pt idx="20">
                  <c:v>4.4739689036230326</c:v>
                </c:pt>
                <c:pt idx="21">
                  <c:v>4.5515926491709742</c:v>
                </c:pt>
                <c:pt idx="22">
                  <c:v>4.5971200925006626</c:v>
                </c:pt>
                <c:pt idx="23">
                  <c:v>4.6426998997990481</c:v>
                </c:pt>
                <c:pt idx="24">
                  <c:v>4.6795019895837839</c:v>
                </c:pt>
                <c:pt idx="25">
                  <c:v>4.7483084174004739</c:v>
                </c:pt>
                <c:pt idx="26">
                  <c:v>4.7995684099411129</c:v>
                </c:pt>
                <c:pt idx="27">
                  <c:v>4.9382063187674676</c:v>
                </c:pt>
                <c:pt idx="28">
                  <c:v>4.9435866766042889</c:v>
                </c:pt>
                <c:pt idx="29">
                  <c:v>4.9463953136111964</c:v>
                </c:pt>
                <c:pt idx="30">
                  <c:v>4.9743063218552637</c:v>
                </c:pt>
                <c:pt idx="31">
                  <c:v>5.0527977254295173</c:v>
                </c:pt>
                <c:pt idx="32">
                  <c:v>5.0960944154316117</c:v>
                </c:pt>
                <c:pt idx="33">
                  <c:v>5.1234350612226134</c:v>
                </c:pt>
                <c:pt idx="34">
                  <c:v>5.1237953049669347</c:v>
                </c:pt>
                <c:pt idx="35">
                  <c:v>5.2103836486115194</c:v>
                </c:pt>
                <c:pt idx="36">
                  <c:v>5.2635920109547953</c:v>
                </c:pt>
                <c:pt idx="37">
                  <c:v>5.3784039623922126</c:v>
                </c:pt>
                <c:pt idx="38">
                  <c:v>5.4542586545580578</c:v>
                </c:pt>
                <c:pt idx="39">
                  <c:v>#N/A</c:v>
                </c:pt>
                <c:pt idx="40">
                  <c:v>#N/A</c:v>
                </c:pt>
              </c:numCache>
            </c:numRef>
          </c:val>
          <c:extLst>
            <c:ext xmlns:c16="http://schemas.microsoft.com/office/drawing/2014/chart" uri="{C3380CC4-5D6E-409C-BE32-E72D297353CC}">
              <c16:uniqueId val="{00000003-0596-47C8-A8A1-8608729EB69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strCache>
            </c:strRef>
          </c:cat>
          <c:val>
            <c:numRef>
              <c:f>Sheet1!$H$2:$H$42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4-0596-47C8-A8A1-8608729EB69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strCache>
            </c:strRef>
          </c:cat>
          <c:val>
            <c:numRef>
              <c:f>Sheet1!$I$2:$I$42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5.9353392311205457</c:v>
                </c:pt>
                <c:pt idx="40">
                  <c:v>6.0439510512808372</c:v>
                </c:pt>
              </c:numCache>
            </c:numRef>
          </c:val>
          <c:extLst>
            <c:ext xmlns:c16="http://schemas.microsoft.com/office/drawing/2014/chart" uri="{C3380CC4-5D6E-409C-BE32-E72D297353CC}">
              <c16:uniqueId val="{00000005-0596-47C8-A8A1-8608729EB69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strCache>
            </c:strRef>
          </c:cat>
          <c:val>
            <c:numRef>
              <c:f>Sheet1!$J$2:$J$42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6-0596-47C8-A8A1-8608729EB69C}"/>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strCache>
            </c:strRef>
          </c:cat>
          <c:val>
            <c:numRef>
              <c:f>Sheet1!$K$2:$K$42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5.1237953049669347</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7-0596-47C8-A8A1-8608729EB69C}"/>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3.0834066601511489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0.41918601426509206</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0.56839978575043659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0.15846561061147124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1.6543584054464322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0.15846561061147035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0.56839978575043748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0.17162926930163191</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6.3472117544928066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5.0566372735013649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Q29. Thinking about the last time you contacted NHS mental health crisis support, did you get the help you needed?</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1.9892076109755199</c:v>
                </c:pt>
              </c:numCache>
            </c:numRef>
          </c:val>
          <c:extLst>
            <c:ext xmlns:c16="http://schemas.microsoft.com/office/drawing/2014/chart" uri="{C3380CC4-5D6E-409C-BE32-E72D297353CC}">
              <c16:uniqueId val="{00000000-949B-45DF-BB31-5C5A5F8262C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49B-45DF-BB31-5C5A5F8262C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0.6503510412169331</c:v>
                </c:pt>
              </c:numCache>
            </c:numRef>
          </c:val>
          <c:extLst>
            <c:ext xmlns:c16="http://schemas.microsoft.com/office/drawing/2014/chart" uri="{C3380CC4-5D6E-409C-BE32-E72D297353CC}">
              <c16:uniqueId val="{00000002-949B-45DF-BB31-5C5A5F8262C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0.20795851604863103</c:v>
                </c:pt>
              </c:numCache>
            </c:numRef>
          </c:val>
          <c:extLst>
            <c:ext xmlns:c16="http://schemas.microsoft.com/office/drawing/2014/chart" uri="{C3380CC4-5D6E-409C-BE32-E72D297353CC}">
              <c16:uniqueId val="{00000003-949B-45DF-BB31-5C5A5F8262C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2.1710572892230848</c:v>
                </c:pt>
              </c:numCache>
            </c:numRef>
          </c:val>
          <c:extLst>
            <c:ext xmlns:c16="http://schemas.microsoft.com/office/drawing/2014/chart" uri="{C3380CC4-5D6E-409C-BE32-E72D297353CC}">
              <c16:uniqueId val="{00000004-949B-45DF-BB31-5C5A5F8262C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0.20795851604863103</c:v>
                </c:pt>
              </c:numCache>
            </c:numRef>
          </c:val>
          <c:extLst>
            <c:ext xmlns:c16="http://schemas.microsoft.com/office/drawing/2014/chart" uri="{C3380CC4-5D6E-409C-BE32-E72D297353CC}">
              <c16:uniqueId val="{00000005-949B-45DF-BB31-5C5A5F8262C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0.74592572805487212</c:v>
                </c:pt>
              </c:numCache>
            </c:numRef>
          </c:val>
          <c:extLst>
            <c:ext xmlns:c16="http://schemas.microsoft.com/office/drawing/2014/chart" uri="{C3380CC4-5D6E-409C-BE32-E72D297353CC}">
              <c16:uniqueId val="{00000006-949B-45DF-BB31-5C5A5F8262C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0.1538828243700987</c:v>
                </c:pt>
              </c:numCache>
            </c:numRef>
          </c:val>
          <c:extLst>
            <c:ext xmlns:c16="http://schemas.microsoft.com/office/drawing/2014/chart" uri="{C3380CC4-5D6E-409C-BE32-E72D297353CC}">
              <c16:uniqueId val="{00000007-949B-45DF-BB31-5C5A5F8262C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3.9003788554410632</c:v>
                </c:pt>
              </c:numCache>
            </c:numRef>
          </c:xVal>
          <c:yVal>
            <c:numLit>
              <c:formatCode>General</c:formatCode>
              <c:ptCount val="1"/>
              <c:pt idx="0">
                <c:v>1</c:v>
              </c:pt>
            </c:numLit>
          </c:yVal>
          <c:smooth val="0"/>
          <c:extLst>
            <c:ext xmlns:c16="http://schemas.microsoft.com/office/drawing/2014/chart" uri="{C3380CC4-5D6E-409C-BE32-E72D297353CC}">
              <c16:uniqueId val="{00000008-949B-45DF-BB31-5C5A5F8262C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49B-45DF-BB31-5C5A5F8262C4}"/>
              </c:ext>
            </c:extLst>
          </c:dPt>
          <c:xVal>
            <c:numRef>
              <c:f>Sheet1!$B$12</c:f>
              <c:numCache>
                <c:formatCode>General</c:formatCode>
                <c:ptCount val="1"/>
                <c:pt idx="0">
                  <c:v>3.933045812852626</c:v>
                </c:pt>
              </c:numCache>
            </c:numRef>
          </c:xVal>
          <c:yVal>
            <c:numLit>
              <c:formatCode>General</c:formatCode>
              <c:ptCount val="1"/>
              <c:pt idx="0">
                <c:v>1</c:v>
              </c:pt>
            </c:numLit>
          </c:yVal>
          <c:smooth val="0"/>
          <c:extLst>
            <c:ext xmlns:c16="http://schemas.microsoft.com/office/drawing/2014/chart" uri="{C3380CC4-5D6E-409C-BE32-E72D297353CC}">
              <c16:uniqueId val="{0000000A-949B-45DF-BB31-5C5A5F8262C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49B-45DF-BB31-5C5A5F8262C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Sheet1!$D$2:$D$47</c:f>
              <c:numCache>
                <c:formatCode>General</c:formatCode>
                <c:ptCount val="46"/>
                <c:pt idx="0">
                  <c:v>5.5601445114988453</c:v>
                </c:pt>
                <c:pt idx="1">
                  <c:v>6.0433449824303747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0-5E7A-4386-BBC9-04D4B51861F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Sheet1!$E$2:$E$47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1-5E7A-4386-BBC9-04D4B51861F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Sheet1!$F$2:$F$47</c:f>
              <c:numCache>
                <c:formatCode>General</c:formatCode>
                <c:ptCount val="46"/>
                <c:pt idx="0">
                  <c:v>#N/A</c:v>
                </c:pt>
                <c:pt idx="1">
                  <c:v>#N/A</c:v>
                </c:pt>
                <c:pt idx="2">
                  <c:v>6.3383240544629196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2-5E7A-4386-BBC9-04D4B51861F8}"/>
            </c:ext>
          </c:extLst>
        </c:ser>
        <c:ser>
          <c:idx val="3"/>
          <c:order val="3"/>
          <c:tx>
            <c:strRef>
              <c:f>Sheet1!$G$1</c:f>
              <c:strCache>
                <c:ptCount val="1"/>
                <c:pt idx="0">
                  <c:v>About the same</c:v>
                </c:pt>
              </c:strCache>
            </c:strRef>
          </c:tx>
          <c:spPr>
            <a:solidFill>
              <a:srgbClr val="D9D9D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Sheet1!$G$2:$G$47</c:f>
              <c:numCache>
                <c:formatCode>General</c:formatCode>
                <c:ptCount val="46"/>
                <c:pt idx="0">
                  <c:v>#N/A</c:v>
                </c:pt>
                <c:pt idx="1">
                  <c:v>#N/A</c:v>
                </c:pt>
                <c:pt idx="2">
                  <c:v>#N/A</c:v>
                </c:pt>
                <c:pt idx="3">
                  <c:v>6.4441142959694648</c:v>
                </c:pt>
                <c:pt idx="4">
                  <c:v>6.5034977983186231</c:v>
                </c:pt>
                <c:pt idx="5">
                  <c:v>6.5065894638354314</c:v>
                </c:pt>
                <c:pt idx="6">
                  <c:v>6.5633851489677308</c:v>
                </c:pt>
                <c:pt idx="7">
                  <c:v>6.5650913804004407</c:v>
                </c:pt>
                <c:pt idx="8">
                  <c:v>6.5754432733610511</c:v>
                </c:pt>
                <c:pt idx="9">
                  <c:v>6.577273471378458</c:v>
                </c:pt>
                <c:pt idx="10">
                  <c:v>6.6484116607984429</c:v>
                </c:pt>
                <c:pt idx="11">
                  <c:v>6.6562684405738164</c:v>
                </c:pt>
                <c:pt idx="12">
                  <c:v>6.7076694565578334</c:v>
                </c:pt>
                <c:pt idx="13">
                  <c:v>6.7079526199170356</c:v>
                </c:pt>
                <c:pt idx="14">
                  <c:v>6.759179651536277</c:v>
                </c:pt>
                <c:pt idx="15">
                  <c:v>6.7920908477452526</c:v>
                </c:pt>
                <c:pt idx="16">
                  <c:v>6.841894417330737</c:v>
                </c:pt>
                <c:pt idx="17">
                  <c:v>6.8580601828151373</c:v>
                </c:pt>
                <c:pt idx="18">
                  <c:v>6.8887435250216198</c:v>
                </c:pt>
                <c:pt idx="19">
                  <c:v>6.8988660308854994</c:v>
                </c:pt>
                <c:pt idx="20">
                  <c:v>6.9063091705727926</c:v>
                </c:pt>
                <c:pt idx="21">
                  <c:v>6.9076126780218674</c:v>
                </c:pt>
                <c:pt idx="22">
                  <c:v>6.9118486640471151</c:v>
                </c:pt>
                <c:pt idx="23">
                  <c:v>6.9200575450164772</c:v>
                </c:pt>
                <c:pt idx="24">
                  <c:v>6.9552093093949097</c:v>
                </c:pt>
                <c:pt idx="25">
                  <c:v>6.9732147422421509</c:v>
                </c:pt>
                <c:pt idx="26">
                  <c:v>6.9992314585558262</c:v>
                </c:pt>
                <c:pt idx="27">
                  <c:v>7.0360181233325871</c:v>
                </c:pt>
                <c:pt idx="28">
                  <c:v>7.0539446336429306</c:v>
                </c:pt>
                <c:pt idx="29">
                  <c:v>7.0903032452400687</c:v>
                </c:pt>
                <c:pt idx="30">
                  <c:v>7.094032868292901</c:v>
                </c:pt>
                <c:pt idx="31">
                  <c:v>7.1261657881628926</c:v>
                </c:pt>
                <c:pt idx="32">
                  <c:v>7.1346336766953193</c:v>
                </c:pt>
                <c:pt idx="33">
                  <c:v>7.1547028674525688</c:v>
                </c:pt>
                <c:pt idx="34">
                  <c:v>7.2127179239079506</c:v>
                </c:pt>
                <c:pt idx="35">
                  <c:v>7.2390153221620466</c:v>
                </c:pt>
                <c:pt idx="36">
                  <c:v>7.2404614129548257</c:v>
                </c:pt>
                <c:pt idx="37">
                  <c:v>7.2448574618500157</c:v>
                </c:pt>
                <c:pt idx="38">
                  <c:v>7.2658588121336258</c:v>
                </c:pt>
                <c:pt idx="39">
                  <c:v>7.2937081565904718</c:v>
                </c:pt>
                <c:pt idx="40">
                  <c:v>7.4403872602644299</c:v>
                </c:pt>
                <c:pt idx="41">
                  <c:v>#N/A</c:v>
                </c:pt>
                <c:pt idx="42">
                  <c:v>#N/A</c:v>
                </c:pt>
                <c:pt idx="43">
                  <c:v>#N/A</c:v>
                </c:pt>
                <c:pt idx="44">
                  <c:v>#N/A</c:v>
                </c:pt>
                <c:pt idx="45">
                  <c:v>#N/A</c:v>
                </c:pt>
              </c:numCache>
            </c:numRef>
          </c:val>
          <c:extLst>
            <c:ext xmlns:c16="http://schemas.microsoft.com/office/drawing/2014/chart" uri="{C3380CC4-5D6E-409C-BE32-E72D297353CC}">
              <c16:uniqueId val="{00000003-5E7A-4386-BBC9-04D4B51861F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Sheet1!$H$2:$H$47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7.4367466352346483</c:v>
                </c:pt>
                <c:pt idx="42">
                  <c:v>7.52040761730483</c:v>
                </c:pt>
                <c:pt idx="43">
                  <c:v>#N/A</c:v>
                </c:pt>
                <c:pt idx="44">
                  <c:v>#N/A</c:v>
                </c:pt>
                <c:pt idx="45">
                  <c:v>#N/A</c:v>
                </c:pt>
              </c:numCache>
            </c:numRef>
          </c:val>
          <c:extLst>
            <c:ext xmlns:c16="http://schemas.microsoft.com/office/drawing/2014/chart" uri="{C3380CC4-5D6E-409C-BE32-E72D297353CC}">
              <c16:uniqueId val="{00000004-5E7A-4386-BBC9-04D4B51861F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Sheet1!$I$2:$I$47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7.5495781372926984</c:v>
                </c:pt>
                <c:pt idx="44">
                  <c:v>7.7913792050444304</c:v>
                </c:pt>
                <c:pt idx="45">
                  <c:v>#N/A</c:v>
                </c:pt>
              </c:numCache>
            </c:numRef>
          </c:val>
          <c:extLst>
            <c:ext xmlns:c16="http://schemas.microsoft.com/office/drawing/2014/chart" uri="{C3380CC4-5D6E-409C-BE32-E72D297353CC}">
              <c16:uniqueId val="{00000005-5E7A-4386-BBC9-04D4B51861F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Sheet1!$J$2:$J$47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7.9353231027712328</c:v>
                </c:pt>
              </c:numCache>
            </c:numRef>
          </c:val>
          <c:extLst>
            <c:ext xmlns:c16="http://schemas.microsoft.com/office/drawing/2014/chart" uri="{C3380CC4-5D6E-409C-BE32-E72D297353CC}">
              <c16:uniqueId val="{00000006-5E7A-4386-BBC9-04D4B51861F8}"/>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Sheet1!$K$2:$K$47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6.9552093093949097</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7-5E7A-4386-BBC9-04D4B51861F8}"/>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7.2044157795859718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0.30290852848996597</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0.38441232098098332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0.1071712810208032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1.1188529100735529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0.10717128102080231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6.9194045477205535E-2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8.7211135485392859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8.5583343651145007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Q26. Would you know who to contact out of office hours within the NHS if you had a crisis?</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3.4330390594713411</c:v>
                </c:pt>
              </c:numCache>
            </c:numRef>
          </c:val>
          <c:extLst>
            <c:ext xmlns:c16="http://schemas.microsoft.com/office/drawing/2014/chart" uri="{C3380CC4-5D6E-409C-BE32-E72D297353CC}">
              <c16:uniqueId val="{00000000-EE09-4573-83CF-10E91D8BEE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EE09-4573-83CF-10E91D8BEE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0.53242290001648085</c:v>
                </c:pt>
              </c:numCache>
            </c:numRef>
          </c:val>
          <c:extLst>
            <c:ext xmlns:c16="http://schemas.microsoft.com/office/drawing/2014/chart" uri="{C3380CC4-5D6E-409C-BE32-E72D297353CC}">
              <c16:uniqueId val="{00000002-EE09-4573-83CF-10E91D8BEE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0.20523197182652098</c:v>
                </c:pt>
              </c:numCache>
            </c:numRef>
          </c:val>
          <c:extLst>
            <c:ext xmlns:c16="http://schemas.microsoft.com/office/drawing/2014/chart" uri="{C3380CC4-5D6E-409C-BE32-E72D297353CC}">
              <c16:uniqueId val="{00000003-EE09-4573-83CF-10E91D8BEE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2.1425925558701309</c:v>
                </c:pt>
              </c:numCache>
            </c:numRef>
          </c:val>
          <c:extLst>
            <c:ext xmlns:c16="http://schemas.microsoft.com/office/drawing/2014/chart" uri="{C3380CC4-5D6E-409C-BE32-E72D297353CC}">
              <c16:uniqueId val="{00000004-EE09-4573-83CF-10E91D8BEE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0.20523197182652098</c:v>
                </c:pt>
              </c:numCache>
            </c:numRef>
          </c:val>
          <c:extLst>
            <c:ext xmlns:c16="http://schemas.microsoft.com/office/drawing/2014/chart" uri="{C3380CC4-5D6E-409C-BE32-E72D297353CC}">
              <c16:uniqueId val="{00000005-EE09-4573-83CF-10E91D8BEE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0.67581812416167963</c:v>
                </c:pt>
              </c:numCache>
            </c:numRef>
          </c:val>
          <c:extLst>
            <c:ext xmlns:c16="http://schemas.microsoft.com/office/drawing/2014/chart" uri="{C3380CC4-5D6E-409C-BE32-E72D297353CC}">
              <c16:uniqueId val="{00000006-EE09-4573-83CF-10E91D8BEE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EE09-4573-83CF-10E91D8BEEF6}"/>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5.1893050702505326</c:v>
                </c:pt>
              </c:numCache>
            </c:numRef>
          </c:xVal>
          <c:yVal>
            <c:numLit>
              <c:formatCode>General</c:formatCode>
              <c:ptCount val="1"/>
              <c:pt idx="0">
                <c:v>1</c:v>
              </c:pt>
            </c:numLit>
          </c:yVal>
          <c:smooth val="0"/>
          <c:extLst>
            <c:ext xmlns:c16="http://schemas.microsoft.com/office/drawing/2014/chart" uri="{C3380CC4-5D6E-409C-BE32-E72D297353CC}">
              <c16:uniqueId val="{00000008-EE09-4573-83CF-10E91D8BEE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EE09-4573-83CF-10E91D8BEEF6}"/>
              </c:ext>
            </c:extLst>
          </c:dPt>
          <c:xVal>
            <c:numRef>
              <c:f>Sheet1!$B$12</c:f>
              <c:numCache>
                <c:formatCode>General</c:formatCode>
                <c:ptCount val="1"/>
                <c:pt idx="0">
                  <c:v>5.2419902092494084</c:v>
                </c:pt>
              </c:numCache>
            </c:numRef>
          </c:xVal>
          <c:yVal>
            <c:numLit>
              <c:formatCode>General</c:formatCode>
              <c:ptCount val="1"/>
              <c:pt idx="0">
                <c:v>1</c:v>
              </c:pt>
            </c:numLit>
          </c:yVal>
          <c:smooth val="0"/>
          <c:extLst>
            <c:ext xmlns:c16="http://schemas.microsoft.com/office/drawing/2014/chart" uri="{C3380CC4-5D6E-409C-BE32-E72D297353CC}">
              <c16:uniqueId val="{0000000A-EE09-4573-83CF-10E91D8BEEF6}"/>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EE09-4573-83CF-10E91D8BEEF6}"/>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C75D-419F-A433-EB3B11E1882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5.4922557832217782</c:v>
                </c:pt>
                <c:pt idx="1">
                  <c:v>5.7649609197704139</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C75D-419F-A433-EB3B11E1882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5.8168881195935924</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C75D-419F-A433-EB3B11E18824}"/>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5.9023633900728489</c:v>
                </c:pt>
                <c:pt idx="4">
                  <c:v>5.9212159644117932</c:v>
                </c:pt>
                <c:pt idx="5">
                  <c:v>5.9536750505113156</c:v>
                </c:pt>
                <c:pt idx="6">
                  <c:v>5.9845576281295711</c:v>
                </c:pt>
                <c:pt idx="7">
                  <c:v>5.9943757707888361</c:v>
                </c:pt>
                <c:pt idx="8">
                  <c:v>6.0163889686280063</c:v>
                </c:pt>
                <c:pt idx="9">
                  <c:v>6.0504996914392537</c:v>
                </c:pt>
                <c:pt idx="10">
                  <c:v>6.0690665990694939</c:v>
                </c:pt>
                <c:pt idx="11">
                  <c:v>6.0848957597318831</c:v>
                </c:pt>
                <c:pt idx="12">
                  <c:v>6.1586735121416671</c:v>
                </c:pt>
                <c:pt idx="13">
                  <c:v>6.1747565480201487</c:v>
                </c:pt>
                <c:pt idx="14">
                  <c:v>6.2664894409089884</c:v>
                </c:pt>
                <c:pt idx="15">
                  <c:v>6.2710980783311419</c:v>
                </c:pt>
                <c:pt idx="16">
                  <c:v>6.2816147631426489</c:v>
                </c:pt>
                <c:pt idx="17">
                  <c:v>6.2933357256137041</c:v>
                </c:pt>
                <c:pt idx="18">
                  <c:v>6.3014194512105073</c:v>
                </c:pt>
                <c:pt idx="19">
                  <c:v>6.3347797189024346</c:v>
                </c:pt>
                <c:pt idx="20">
                  <c:v>6.3462096026243877</c:v>
                </c:pt>
                <c:pt idx="21">
                  <c:v>6.3670108594363013</c:v>
                </c:pt>
                <c:pt idx="22">
                  <c:v>6.3748381617464824</c:v>
                </c:pt>
                <c:pt idx="23">
                  <c:v>6.3958289046458514</c:v>
                </c:pt>
                <c:pt idx="24">
                  <c:v>6.4014859668289787</c:v>
                </c:pt>
                <c:pt idx="25">
                  <c:v>6.4127381280687787</c:v>
                </c:pt>
                <c:pt idx="26">
                  <c:v>6.4624354272242526</c:v>
                </c:pt>
                <c:pt idx="27">
                  <c:v>6.4777710600321159</c:v>
                </c:pt>
                <c:pt idx="28">
                  <c:v>6.4821747547336948</c:v>
                </c:pt>
                <c:pt idx="29">
                  <c:v>6.5031534414924401</c:v>
                </c:pt>
                <c:pt idx="30">
                  <c:v>6.532456616408381</c:v>
                </c:pt>
                <c:pt idx="31">
                  <c:v>6.5571339323200597</c:v>
                </c:pt>
                <c:pt idx="32">
                  <c:v>6.5579048833676836</c:v>
                </c:pt>
                <c:pt idx="33">
                  <c:v>6.5655977692179448</c:v>
                </c:pt>
                <c:pt idx="34">
                  <c:v>6.5770905635996391</c:v>
                </c:pt>
                <c:pt idx="35">
                  <c:v>6.6062114089706503</c:v>
                </c:pt>
                <c:pt idx="36">
                  <c:v>6.6204614654563798</c:v>
                </c:pt>
                <c:pt idx="37">
                  <c:v>6.6572018110897533</c:v>
                </c:pt>
                <c:pt idx="38">
                  <c:v>6.6669015738227886</c:v>
                </c:pt>
                <c:pt idx="39">
                  <c:v>6.669316668272077</c:v>
                </c:pt>
                <c:pt idx="40">
                  <c:v>6.6786339255853919</c:v>
                </c:pt>
                <c:pt idx="41">
                  <c:v>6.7212833481868017</c:v>
                </c:pt>
                <c:pt idx="42">
                  <c:v>6.7824878193830314</c:v>
                </c:pt>
                <c:pt idx="43">
                  <c:v>6.7972319472041329</c:v>
                </c:pt>
                <c:pt idx="44">
                  <c:v>6.8008079527808727</c:v>
                </c:pt>
                <c:pt idx="45">
                  <c:v>6.8077265531892834</c:v>
                </c:pt>
                <c:pt idx="46">
                  <c:v>#N/A</c:v>
                </c:pt>
                <c:pt idx="47">
                  <c:v>#N/A</c:v>
                </c:pt>
                <c:pt idx="48">
                  <c:v>#N/A</c:v>
                </c:pt>
                <c:pt idx="49">
                  <c:v>#N/A</c:v>
                </c:pt>
              </c:numCache>
            </c:numRef>
          </c:val>
          <c:extLst>
            <c:ext xmlns:c16="http://schemas.microsoft.com/office/drawing/2014/chart" uri="{C3380CC4-5D6E-409C-BE32-E72D297353CC}">
              <c16:uniqueId val="{00000003-C75D-419F-A433-EB3B11E1882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4-C75D-419F-A433-EB3B11E1882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6.9179329272623873</c:v>
                </c:pt>
                <c:pt idx="47">
                  <c:v>6.9781603906540566</c:v>
                </c:pt>
                <c:pt idx="48">
                  <c:v>7.2135660197118856</c:v>
                </c:pt>
                <c:pt idx="49">
                  <c:v>#N/A</c:v>
                </c:pt>
              </c:numCache>
            </c:numRef>
          </c:val>
          <c:extLst>
            <c:ext xmlns:c16="http://schemas.microsoft.com/office/drawing/2014/chart" uri="{C3380CC4-5D6E-409C-BE32-E72D297353CC}">
              <c16:uniqueId val="{00000005-C75D-419F-A433-EB3B11E1882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7.1857182117606184</c:v>
                </c:pt>
              </c:numCache>
            </c:numRef>
          </c:val>
          <c:extLst>
            <c:ext xmlns:c16="http://schemas.microsoft.com/office/drawing/2014/chart" uri="{C3380CC4-5D6E-409C-BE32-E72D297353CC}">
              <c16:uniqueId val="{00000006-C75D-419F-A433-EB3B11E18824}"/>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6.4777710600321159</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C75D-419F-A433-EB3B11E18824}"/>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2.887968337457437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1B0B-44BE-9BFE-00B654603F5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3.1578353340958181</c:v>
                </c:pt>
                <c:pt idx="2">
                  <c:v>3.1791648063104838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1B0B-44BE-9BFE-00B654603F5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3.271741903105529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1B0B-44BE-9BFE-00B654603F5E}"/>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3.3348582474274782</c:v>
                </c:pt>
                <c:pt idx="5">
                  <c:v>3.4378693245488998</c:v>
                </c:pt>
                <c:pt idx="6">
                  <c:v>3.4744101878286018</c:v>
                </c:pt>
                <c:pt idx="7">
                  <c:v>3.4814651268934269</c:v>
                </c:pt>
                <c:pt idx="8">
                  <c:v>3.4832885033508418</c:v>
                </c:pt>
                <c:pt idx="9">
                  <c:v>3.5263062769339331</c:v>
                </c:pt>
                <c:pt idx="10">
                  <c:v>3.5685375847377361</c:v>
                </c:pt>
                <c:pt idx="11">
                  <c:v>3.5911984419971712</c:v>
                </c:pt>
                <c:pt idx="12">
                  <c:v>3.5970332484922358</c:v>
                </c:pt>
                <c:pt idx="13">
                  <c:v>3.632199368845701</c:v>
                </c:pt>
                <c:pt idx="14">
                  <c:v>3.6447921823613241</c:v>
                </c:pt>
                <c:pt idx="15">
                  <c:v>3.648121669642852</c:v>
                </c:pt>
                <c:pt idx="16">
                  <c:v>3.6639734044523782</c:v>
                </c:pt>
                <c:pt idx="17">
                  <c:v>3.6762212010105362</c:v>
                </c:pt>
                <c:pt idx="18">
                  <c:v>3.6815367514465018</c:v>
                </c:pt>
                <c:pt idx="19">
                  <c:v>3.6884674668706539</c:v>
                </c:pt>
                <c:pt idx="20">
                  <c:v>3.6969558440181389</c:v>
                </c:pt>
                <c:pt idx="21">
                  <c:v>3.7121932283527759</c:v>
                </c:pt>
                <c:pt idx="22">
                  <c:v>3.7367531260041922</c:v>
                </c:pt>
                <c:pt idx="23">
                  <c:v>3.775968834466092</c:v>
                </c:pt>
                <c:pt idx="24">
                  <c:v>3.7903527855715788</c:v>
                </c:pt>
                <c:pt idx="25">
                  <c:v>3.822475959316598</c:v>
                </c:pt>
                <c:pt idx="26">
                  <c:v>3.956816511992872</c:v>
                </c:pt>
                <c:pt idx="27">
                  <c:v>3.9981838779766798</c:v>
                </c:pt>
                <c:pt idx="28">
                  <c:v>4.0398828402933296</c:v>
                </c:pt>
                <c:pt idx="29">
                  <c:v>4.0729881580658436</c:v>
                </c:pt>
                <c:pt idx="30">
                  <c:v>4.0780479389305349</c:v>
                </c:pt>
                <c:pt idx="31">
                  <c:v>4.093413344852161</c:v>
                </c:pt>
                <c:pt idx="32">
                  <c:v>4.1012853879312612</c:v>
                </c:pt>
                <c:pt idx="33">
                  <c:v>4.1539121105224428</c:v>
                </c:pt>
                <c:pt idx="34">
                  <c:v>4.1581802989509162</c:v>
                </c:pt>
                <c:pt idx="35">
                  <c:v>4.1815561072053793</c:v>
                </c:pt>
                <c:pt idx="36">
                  <c:v>4.2625265048645309</c:v>
                </c:pt>
                <c:pt idx="37">
                  <c:v>4.2652716414178844</c:v>
                </c:pt>
                <c:pt idx="38">
                  <c:v>4.2982375640732302</c:v>
                </c:pt>
                <c:pt idx="39">
                  <c:v>4.346719227178129</c:v>
                </c:pt>
                <c:pt idx="40">
                  <c:v>4.3696941139861636</c:v>
                </c:pt>
                <c:pt idx="41">
                  <c:v>4.3709681224201713</c:v>
                </c:pt>
                <c:pt idx="42">
                  <c:v>4.3778347045414749</c:v>
                </c:pt>
                <c:pt idx="43">
                  <c:v>4.3967803804929302</c:v>
                </c:pt>
                <c:pt idx="44">
                  <c:v>4.4467842456931974</c:v>
                </c:pt>
                <c:pt idx="45">
                  <c:v>4.4617316846583854</c:v>
                </c:pt>
                <c:pt idx="46">
                  <c:v>4.5027593622533466</c:v>
                </c:pt>
                <c:pt idx="47">
                  <c:v>#N/A</c:v>
                </c:pt>
                <c:pt idx="48">
                  <c:v>#N/A</c:v>
                </c:pt>
                <c:pt idx="49">
                  <c:v>#N/A</c:v>
                </c:pt>
              </c:numCache>
            </c:numRef>
          </c:val>
          <c:extLst>
            <c:ext xmlns:c16="http://schemas.microsoft.com/office/drawing/2014/chart" uri="{C3380CC4-5D6E-409C-BE32-E72D297353CC}">
              <c16:uniqueId val="{00000003-1B0B-44BE-9BFE-00B654603F5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4.5478524892062042</c:v>
                </c:pt>
                <c:pt idx="48">
                  <c:v>#N/A</c:v>
                </c:pt>
                <c:pt idx="49">
                  <c:v>#N/A</c:v>
                </c:pt>
              </c:numCache>
            </c:numRef>
          </c:val>
          <c:extLst>
            <c:ext xmlns:c16="http://schemas.microsoft.com/office/drawing/2014/chart" uri="{C3380CC4-5D6E-409C-BE32-E72D297353CC}">
              <c16:uniqueId val="{00000004-1B0B-44BE-9BFE-00B654603F5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4.6693537022843099</c:v>
                </c:pt>
                <c:pt idx="49">
                  <c:v>#N/A</c:v>
                </c:pt>
              </c:numCache>
            </c:numRef>
          </c:val>
          <c:extLst>
            <c:ext xmlns:c16="http://schemas.microsoft.com/office/drawing/2014/chart" uri="{C3380CC4-5D6E-409C-BE32-E72D297353CC}">
              <c16:uniqueId val="{00000005-1B0B-44BE-9BFE-00B654603F5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4.886797576733203</c:v>
                </c:pt>
              </c:numCache>
            </c:numRef>
          </c:val>
          <c:extLst>
            <c:ext xmlns:c16="http://schemas.microsoft.com/office/drawing/2014/chart" uri="{C3380CC4-5D6E-409C-BE32-E72D297353CC}">
              <c16:uniqueId val="{00000006-1B0B-44BE-9BFE-00B654603F5E}"/>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3.9981838779766798</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1B0B-44BE-9BFE-00B654603F5E}"/>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3.424276393426807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7.1033855857348005E-2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0.15855535932697595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1.6552953692539276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0.15855535932697684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0.27880610052596833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5.030868926347198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4.4815132932380948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Q31.</a:t>
                    </a:r>
                    <a:r>
                      <a:rPr lang="en-GB" baseline="0" dirty="0"/>
                      <a:t> In the last 12 months, has your NHS mental health team supported you with your physical health needs?</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1.6058052950263959</c:v>
                </c:pt>
              </c:numCache>
            </c:numRef>
          </c:val>
          <c:extLst>
            <c:ext xmlns:c16="http://schemas.microsoft.com/office/drawing/2014/chart" uri="{C3380CC4-5D6E-409C-BE32-E72D297353CC}">
              <c16:uniqueId val="{00000000-9C33-42D5-B30A-2C0470D9793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C33-42D5-B30A-2C0470D9793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0.13061898112236503</c:v>
                </c:pt>
              </c:numCache>
            </c:numRef>
          </c:val>
          <c:extLst>
            <c:ext xmlns:c16="http://schemas.microsoft.com/office/drawing/2014/chart" uri="{C3380CC4-5D6E-409C-BE32-E72D297353CC}">
              <c16:uniqueId val="{00000002-9C33-42D5-B30A-2C0470D9793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0.16524790545304002</c:v>
                </c:pt>
              </c:numCache>
            </c:numRef>
          </c:val>
          <c:extLst>
            <c:ext xmlns:c16="http://schemas.microsoft.com/office/drawing/2014/chart" uri="{C3380CC4-5D6E-409C-BE32-E72D297353CC}">
              <c16:uniqueId val="{00000003-9C33-42D5-B30A-2C0470D9793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1.7251645976295131</c:v>
                </c:pt>
              </c:numCache>
            </c:numRef>
          </c:val>
          <c:extLst>
            <c:ext xmlns:c16="http://schemas.microsoft.com/office/drawing/2014/chart" uri="{C3380CC4-5D6E-409C-BE32-E72D297353CC}">
              <c16:uniqueId val="{00000004-9C33-42D5-B30A-2C0470D9793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0.16524790545304002</c:v>
                </c:pt>
              </c:numCache>
            </c:numRef>
          </c:val>
          <c:extLst>
            <c:ext xmlns:c16="http://schemas.microsoft.com/office/drawing/2014/chart" uri="{C3380CC4-5D6E-409C-BE32-E72D297353CC}">
              <c16:uniqueId val="{00000005-9C33-42D5-B30A-2C0470D9793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3.6546830681313036E-2</c:v>
                </c:pt>
              </c:numCache>
            </c:numRef>
          </c:val>
          <c:extLst>
            <c:ext xmlns:c16="http://schemas.microsoft.com/office/drawing/2014/chart" uri="{C3380CC4-5D6E-409C-BE32-E72D297353CC}">
              <c16:uniqueId val="{00000006-9C33-42D5-B30A-2C0470D9793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C33-42D5-B30A-2C0470D9793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2.7347772949871572</c:v>
                </c:pt>
              </c:numCache>
            </c:numRef>
          </c:xVal>
          <c:yVal>
            <c:numLit>
              <c:formatCode>General</c:formatCode>
              <c:ptCount val="1"/>
              <c:pt idx="0">
                <c:v>1</c:v>
              </c:pt>
            </c:numLit>
          </c:yVal>
          <c:smooth val="0"/>
          <c:extLst>
            <c:ext xmlns:c16="http://schemas.microsoft.com/office/drawing/2014/chart" uri="{C3380CC4-5D6E-409C-BE32-E72D297353CC}">
              <c16:uniqueId val="{00000008-9C33-42D5-B30A-2C0470D9793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C33-42D5-B30A-2C0470D97932}"/>
              </c:ext>
            </c:extLst>
          </c:dPt>
          <c:xVal>
            <c:numRef>
              <c:f>Sheet1!$B$12</c:f>
              <c:numCache>
                <c:formatCode>General</c:formatCode>
                <c:ptCount val="1"/>
                <c:pt idx="0">
                  <c:v>2.764254480416557</c:v>
                </c:pt>
              </c:numCache>
            </c:numRef>
          </c:xVal>
          <c:yVal>
            <c:numLit>
              <c:formatCode>General</c:formatCode>
              <c:ptCount val="1"/>
              <c:pt idx="0">
                <c:v>1</c:v>
              </c:pt>
            </c:numLit>
          </c:yVal>
          <c:smooth val="0"/>
          <c:extLst>
            <c:ext xmlns:c16="http://schemas.microsoft.com/office/drawing/2014/chart" uri="{C3380CC4-5D6E-409C-BE32-E72D297353CC}">
              <c16:uniqueId val="{0000000A-9C33-42D5-B30A-2C0470D9793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C33-42D5-B30A-2C0470D9793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1.296518252289282</c:v>
                </c:pt>
              </c:numCache>
            </c:numRef>
          </c:val>
          <c:extLst>
            <c:ext xmlns:c16="http://schemas.microsoft.com/office/drawing/2014/chart" uri="{C3380CC4-5D6E-409C-BE32-E72D297353CC}">
              <c16:uniqueId val="{00000000-695D-405E-A689-FFCE62F3282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95D-405E-A689-FFCE62F3282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0.43468384587902209</c:v>
                </c:pt>
              </c:numCache>
            </c:numRef>
          </c:val>
          <c:extLst>
            <c:ext xmlns:c16="http://schemas.microsoft.com/office/drawing/2014/chart" uri="{C3380CC4-5D6E-409C-BE32-E72D297353CC}">
              <c16:uniqueId val="{00000002-695D-405E-A689-FFCE62F3282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0.14758353824761583</c:v>
                </c:pt>
              </c:numCache>
            </c:numRef>
          </c:val>
          <c:extLst>
            <c:ext xmlns:c16="http://schemas.microsoft.com/office/drawing/2014/chart" uri="{C3380CC4-5D6E-409C-BE32-E72D297353CC}">
              <c16:uniqueId val="{00000003-695D-405E-A689-FFCE62F3282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1.540751119838206</c:v>
                </c:pt>
              </c:numCache>
            </c:numRef>
          </c:val>
          <c:extLst>
            <c:ext xmlns:c16="http://schemas.microsoft.com/office/drawing/2014/chart" uri="{C3380CC4-5D6E-409C-BE32-E72D297353CC}">
              <c16:uniqueId val="{00000004-695D-405E-A689-FFCE62F3282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0.14758353824761627</c:v>
                </c:pt>
              </c:numCache>
            </c:numRef>
          </c:val>
          <c:extLst>
            <c:ext xmlns:c16="http://schemas.microsoft.com/office/drawing/2014/chart" uri="{C3380CC4-5D6E-409C-BE32-E72D297353CC}">
              <c16:uniqueId val="{00000005-695D-405E-A689-FFCE62F3282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0.37407726474064074</c:v>
                </c:pt>
              </c:numCache>
            </c:numRef>
          </c:val>
          <c:extLst>
            <c:ext xmlns:c16="http://schemas.microsoft.com/office/drawing/2014/chart" uri="{C3380CC4-5D6E-409C-BE32-E72D297353CC}">
              <c16:uniqueId val="{00000006-695D-405E-A689-FFCE62F3282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95D-405E-A689-FFCE62F3282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2.3453675979832802</c:v>
                </c:pt>
              </c:numCache>
            </c:numRef>
          </c:xVal>
          <c:yVal>
            <c:numLit>
              <c:formatCode>General</c:formatCode>
              <c:ptCount val="1"/>
              <c:pt idx="0">
                <c:v>1</c:v>
              </c:pt>
            </c:numLit>
          </c:yVal>
          <c:smooth val="0"/>
          <c:extLst>
            <c:ext xmlns:c16="http://schemas.microsoft.com/office/drawing/2014/chart" uri="{C3380CC4-5D6E-409C-BE32-E72D297353CC}">
              <c16:uniqueId val="{00000008-695D-405E-A689-FFCE62F3282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95D-405E-A689-FFCE62F3282A}"/>
              </c:ext>
            </c:extLst>
          </c:dPt>
          <c:xVal>
            <c:numRef>
              <c:f>Sheet1!$B$12</c:f>
              <c:numCache>
                <c:formatCode>General</c:formatCode>
                <c:ptCount val="1"/>
                <c:pt idx="0">
                  <c:v>2.6491611963350228</c:v>
                </c:pt>
              </c:numCache>
            </c:numRef>
          </c:xVal>
          <c:yVal>
            <c:numLit>
              <c:formatCode>General</c:formatCode>
              <c:ptCount val="1"/>
              <c:pt idx="0">
                <c:v>1</c:v>
              </c:pt>
            </c:numLit>
          </c:yVal>
          <c:smooth val="0"/>
          <c:extLst>
            <c:ext xmlns:c16="http://schemas.microsoft.com/office/drawing/2014/chart" uri="{C3380CC4-5D6E-409C-BE32-E72D297353CC}">
              <c16:uniqueId val="{0000000A-695D-405E-A689-FFCE62F3282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695D-405E-A689-FFCE62F3282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2.910991127242919</c:v>
                </c:pt>
              </c:numCache>
            </c:numRef>
          </c:val>
          <c:extLst>
            <c:ext xmlns:c16="http://schemas.microsoft.com/office/drawing/2014/chart" uri="{C3380CC4-5D6E-409C-BE32-E72D297353CC}">
              <c16:uniqueId val="{00000000-4D97-4463-AD6D-5E534ED775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D97-4463-AD6D-5E534ED775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0.22179585429315107</c:v>
                </c:pt>
              </c:numCache>
            </c:numRef>
          </c:val>
          <c:extLst>
            <c:ext xmlns:c16="http://schemas.microsoft.com/office/drawing/2014/chart" uri="{C3380CC4-5D6E-409C-BE32-E72D297353CC}">
              <c16:uniqueId val="{00000002-4D97-4463-AD6D-5E534ED775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0.16957601142403789</c:v>
                </c:pt>
              </c:numCache>
            </c:numRef>
          </c:val>
          <c:extLst>
            <c:ext xmlns:c16="http://schemas.microsoft.com/office/drawing/2014/chart" uri="{C3380CC4-5D6E-409C-BE32-E72D297353CC}">
              <c16:uniqueId val="{00000003-4D97-4463-AD6D-5E534ED775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1.7703494075397219</c:v>
                </c:pt>
              </c:numCache>
            </c:numRef>
          </c:val>
          <c:extLst>
            <c:ext xmlns:c16="http://schemas.microsoft.com/office/drawing/2014/chart" uri="{C3380CC4-5D6E-409C-BE32-E72D297353CC}">
              <c16:uniqueId val="{00000004-4D97-4463-AD6D-5E534ED775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0.16957601142403789</c:v>
                </c:pt>
              </c:numCache>
            </c:numRef>
          </c:val>
          <c:extLst>
            <c:ext xmlns:c16="http://schemas.microsoft.com/office/drawing/2014/chart" uri="{C3380CC4-5D6E-409C-BE32-E72D297353CC}">
              <c16:uniqueId val="{00000005-4D97-4463-AD6D-5E534ED775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7.6658161412007431E-2</c:v>
                </c:pt>
              </c:numCache>
            </c:numRef>
          </c:val>
          <c:extLst>
            <c:ext xmlns:c16="http://schemas.microsoft.com/office/drawing/2014/chart" uri="{C3380CC4-5D6E-409C-BE32-E72D297353CC}">
              <c16:uniqueId val="{00000006-4D97-4463-AD6D-5E534ED775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D97-4463-AD6D-5E534ED775E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4.2447028990803544</c:v>
                </c:pt>
              </c:numCache>
            </c:numRef>
          </c:xVal>
          <c:yVal>
            <c:numLit>
              <c:formatCode>General</c:formatCode>
              <c:ptCount val="1"/>
              <c:pt idx="0">
                <c:v>1</c:v>
              </c:pt>
            </c:numLit>
          </c:yVal>
          <c:smooth val="0"/>
          <c:extLst>
            <c:ext xmlns:c16="http://schemas.microsoft.com/office/drawing/2014/chart" uri="{C3380CC4-5D6E-409C-BE32-E72D297353CC}">
              <c16:uniqueId val="{00000008-4D97-4463-AD6D-5E534ED775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D97-4463-AD6D-5E534ED775E7}"/>
              </c:ext>
            </c:extLst>
          </c:dPt>
          <c:xVal>
            <c:numRef>
              <c:f>Sheet1!$B$12</c:f>
              <c:numCache>
                <c:formatCode>General</c:formatCode>
                <c:ptCount val="1"/>
                <c:pt idx="0">
                  <c:v>4.1875376967299687</c:v>
                </c:pt>
              </c:numCache>
            </c:numRef>
          </c:xVal>
          <c:yVal>
            <c:numLit>
              <c:formatCode>General</c:formatCode>
              <c:ptCount val="1"/>
              <c:pt idx="0">
                <c:v>1</c:v>
              </c:pt>
            </c:numLit>
          </c:yVal>
          <c:smooth val="0"/>
          <c:extLst>
            <c:ext xmlns:c16="http://schemas.microsoft.com/office/drawing/2014/chart" uri="{C3380CC4-5D6E-409C-BE32-E72D297353CC}">
              <c16:uniqueId val="{0000000A-4D97-4463-AD6D-5E534ED775E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D97-4463-AD6D-5E534ED775E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4.1318686906675266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0.47390539343022198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0.13371309893558259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1.3959457089067504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0.13371309893558347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0.30499147902611412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5.6352026714854144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5.4374600374867068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Q33.</a:t>
                    </a:r>
                    <a:r>
                      <a:rPr lang="en-GB" sz="900" baseline="0" dirty="0">
                        <a:latin typeface="Arial" panose="020B0604020202020204" pitchFamily="34" charset="0"/>
                        <a:cs typeface="Arial" panose="020B0604020202020204" pitchFamily="34" charset="0"/>
                      </a:rPr>
                      <a:t> Have NHS mental health services involved a member of your family or someone else close to you as much as you would like?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311E-4625-9B02-B241BF4F50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3.2849927083285642</c:v>
                </c:pt>
                <c:pt idx="1">
                  <c:v>3.5801998255338772</c:v>
                </c:pt>
                <c:pt idx="2">
                  <c:v>3.6213031911537028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311E-4625-9B02-B241BF4F50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3.5694074965991409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311E-4625-9B02-B241BF4F5042}"/>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3.8507909204544069</c:v>
                </c:pt>
                <c:pt idx="5">
                  <c:v>3.9110877277265592</c:v>
                </c:pt>
                <c:pt idx="6">
                  <c:v>4.0026894852845771</c:v>
                </c:pt>
                <c:pt idx="7">
                  <c:v>4.1046177539398467</c:v>
                </c:pt>
                <c:pt idx="8">
                  <c:v>4.1399341692033822</c:v>
                </c:pt>
                <c:pt idx="9">
                  <c:v>4.191322228382889</c:v>
                </c:pt>
                <c:pt idx="10">
                  <c:v>4.2196471775511668</c:v>
                </c:pt>
                <c:pt idx="11">
                  <c:v>4.2349780135350796</c:v>
                </c:pt>
                <c:pt idx="12">
                  <c:v>4.240044305197129</c:v>
                </c:pt>
                <c:pt idx="13">
                  <c:v>4.2606959173349148</c:v>
                </c:pt>
                <c:pt idx="14">
                  <c:v>4.3204306681354101</c:v>
                </c:pt>
                <c:pt idx="15">
                  <c:v>4.3504773699488286</c:v>
                </c:pt>
                <c:pt idx="16">
                  <c:v>4.4147558259559441</c:v>
                </c:pt>
                <c:pt idx="17">
                  <c:v>4.4194630865893103</c:v>
                </c:pt>
                <c:pt idx="18">
                  <c:v>4.4560976330360624</c:v>
                </c:pt>
                <c:pt idx="19">
                  <c:v>4.4809234127087247</c:v>
                </c:pt>
                <c:pt idx="20">
                  <c:v>4.4820009307391153</c:v>
                </c:pt>
                <c:pt idx="21">
                  <c:v>4.5124346905898189</c:v>
                </c:pt>
                <c:pt idx="22">
                  <c:v>4.5580844870128789</c:v>
                </c:pt>
                <c:pt idx="23">
                  <c:v>4.5998108889674274</c:v>
                </c:pt>
                <c:pt idx="24">
                  <c:v>4.602980932449487</c:v>
                </c:pt>
                <c:pt idx="25">
                  <c:v>4.6398254007282782</c:v>
                </c:pt>
                <c:pt idx="26">
                  <c:v>4.6790016885536314</c:v>
                </c:pt>
                <c:pt idx="27">
                  <c:v>4.7474518920572404</c:v>
                </c:pt>
                <c:pt idx="28">
                  <c:v>4.7621969499303383</c:v>
                </c:pt>
                <c:pt idx="29">
                  <c:v>4.776341472033657</c:v>
                </c:pt>
                <c:pt idx="30">
                  <c:v>4.7851782612375171</c:v>
                </c:pt>
                <c:pt idx="31">
                  <c:v>4.8417762943581666</c:v>
                </c:pt>
                <c:pt idx="32">
                  <c:v>4.9385926476868196</c:v>
                </c:pt>
                <c:pt idx="33">
                  <c:v>4.9529436988308317</c:v>
                </c:pt>
                <c:pt idx="34">
                  <c:v>4.9546612451697252</c:v>
                </c:pt>
                <c:pt idx="35">
                  <c:v>4.9731654921879418</c:v>
                </c:pt>
                <c:pt idx="36">
                  <c:v>4.9868077116523217</c:v>
                </c:pt>
                <c:pt idx="37">
                  <c:v>5.1136977701577226</c:v>
                </c:pt>
                <c:pt idx="38">
                  <c:v>5.1270926265486674</c:v>
                </c:pt>
                <c:pt idx="39">
                  <c:v>5.1279083817455327</c:v>
                </c:pt>
                <c:pt idx="40">
                  <c:v>5.1769539420054809</c:v>
                </c:pt>
                <c:pt idx="41">
                  <c:v>5.2606416480188098</c:v>
                </c:pt>
                <c:pt idx="42">
                  <c:v>5.2663737490601594</c:v>
                </c:pt>
                <c:pt idx="43">
                  <c:v>5.3034557834205041</c:v>
                </c:pt>
                <c:pt idx="44">
                  <c:v>5.309053523404172</c:v>
                </c:pt>
                <c:pt idx="45">
                  <c:v>5.3817306246384451</c:v>
                </c:pt>
                <c:pt idx="46">
                  <c:v>5.4844095174953917</c:v>
                </c:pt>
                <c:pt idx="47">
                  <c:v>5.6073561480537712</c:v>
                </c:pt>
                <c:pt idx="48">
                  <c:v>#N/A</c:v>
                </c:pt>
                <c:pt idx="49">
                  <c:v>#N/A</c:v>
                </c:pt>
              </c:numCache>
            </c:numRef>
          </c:val>
          <c:extLst>
            <c:ext xmlns:c16="http://schemas.microsoft.com/office/drawing/2014/chart" uri="{C3380CC4-5D6E-409C-BE32-E72D297353CC}">
              <c16:uniqueId val="{00000003-311E-4625-9B02-B241BF4F50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5.4721549137549639</c:v>
                </c:pt>
                <c:pt idx="49">
                  <c:v>#N/A</c:v>
                </c:pt>
              </c:numCache>
            </c:numRef>
          </c:val>
          <c:extLst>
            <c:ext xmlns:c16="http://schemas.microsoft.com/office/drawing/2014/chart" uri="{C3380CC4-5D6E-409C-BE32-E72D297353CC}">
              <c16:uniqueId val="{00000004-311E-4625-9B02-B241BF4F50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6.1153926828310796</c:v>
                </c:pt>
              </c:numCache>
            </c:numRef>
          </c:val>
          <c:extLst>
            <c:ext xmlns:c16="http://schemas.microsoft.com/office/drawing/2014/chart" uri="{C3380CC4-5D6E-409C-BE32-E72D297353CC}">
              <c16:uniqueId val="{00000005-311E-4625-9B02-B241BF4F50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311E-4625-9B02-B241BF4F5042}"/>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4.602980932449487</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311E-4625-9B02-B241BF4F5042}"/>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3.200071842125364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0.36140717162270386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0.15174965290838305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1.5842447635410828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0.15174965290838305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0.54431033880473212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7.2169318080239186E-2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4.9891284961867912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4.5053510484269923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Q34.</a:t>
                    </a:r>
                    <a:r>
                      <a:rPr lang="en-GB" baseline="0" dirty="0"/>
                      <a:t> Has your NHS mental health team asked if you need support to access your care and treatment</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3.141076373142508</c:v>
                </c:pt>
              </c:numCache>
            </c:numRef>
          </c:val>
          <c:extLst>
            <c:ext xmlns:c16="http://schemas.microsoft.com/office/drawing/2014/chart" uri="{C3380CC4-5D6E-409C-BE32-E72D297353CC}">
              <c16:uniqueId val="{00000000-5120-4440-9F56-B2CC8529592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120-4440-9F56-B2CC8529592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0.19823748357689785</c:v>
                </c:pt>
              </c:numCache>
            </c:numRef>
          </c:val>
          <c:extLst>
            <c:ext xmlns:c16="http://schemas.microsoft.com/office/drawing/2014/chart" uri="{C3380CC4-5D6E-409C-BE32-E72D297353CC}">
              <c16:uniqueId val="{00000002-5120-4440-9F56-B2CC8529592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0.23200723682517133</c:v>
                </c:pt>
              </c:numCache>
            </c:numRef>
          </c:val>
          <c:extLst>
            <c:ext xmlns:c16="http://schemas.microsoft.com/office/drawing/2014/chart" uri="{C3380CC4-5D6E-409C-BE32-E72D297353CC}">
              <c16:uniqueId val="{00000003-5120-4440-9F56-B2CC8529592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2.4221225090104155</c:v>
                </c:pt>
              </c:numCache>
            </c:numRef>
          </c:val>
          <c:extLst>
            <c:ext xmlns:c16="http://schemas.microsoft.com/office/drawing/2014/chart" uri="{C3380CC4-5D6E-409C-BE32-E72D297353CC}">
              <c16:uniqueId val="{00000004-5120-4440-9F56-B2CC8529592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0.17163902311627854</c:v>
                </c:pt>
              </c:numCache>
            </c:numRef>
          </c:val>
          <c:extLst>
            <c:ext xmlns:c16="http://schemas.microsoft.com/office/drawing/2014/chart" uri="{C3380CC4-5D6E-409C-BE32-E72D297353CC}">
              <c16:uniqueId val="{00000005-5120-4440-9F56-B2CC8529592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5120-4440-9F56-B2CC8529592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120-4440-9F56-B2CC8529592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4.2168333687121837</c:v>
                </c:pt>
              </c:numCache>
            </c:numRef>
          </c:xVal>
          <c:yVal>
            <c:numLit>
              <c:formatCode>General</c:formatCode>
              <c:ptCount val="1"/>
              <c:pt idx="0">
                <c:v>1</c:v>
              </c:pt>
            </c:numLit>
          </c:yVal>
          <c:smooth val="0"/>
          <c:extLst>
            <c:ext xmlns:c16="http://schemas.microsoft.com/office/drawing/2014/chart" uri="{C3380CC4-5D6E-409C-BE32-E72D297353CC}">
              <c16:uniqueId val="{00000008-5120-4440-9F56-B2CC8529592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120-4440-9F56-B2CC85295922}"/>
              </c:ext>
            </c:extLst>
          </c:dPt>
          <c:xVal>
            <c:numRef>
              <c:f>Sheet1!$B$12</c:f>
              <c:numCache>
                <c:formatCode>General</c:formatCode>
                <c:ptCount val="1"/>
                <c:pt idx="0">
                  <c:v>4.7823823480497847</c:v>
                </c:pt>
              </c:numCache>
            </c:numRef>
          </c:xVal>
          <c:yVal>
            <c:numLit>
              <c:formatCode>General</c:formatCode>
              <c:ptCount val="1"/>
              <c:pt idx="0">
                <c:v>1</c:v>
              </c:pt>
            </c:numLit>
          </c:yVal>
          <c:smooth val="0"/>
          <c:extLst>
            <c:ext xmlns:c16="http://schemas.microsoft.com/office/drawing/2014/chart" uri="{C3380CC4-5D6E-409C-BE32-E72D297353CC}">
              <c16:uniqueId val="{0000000A-5120-4440-9F56-B2CC8529592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120-4440-9F56-B2CC8529592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A4C0-4470-BD45-84F5E45D395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7.0190954179251941</c:v>
                </c:pt>
                <c:pt idx="1">
                  <c:v>7.1203964980080698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A4C0-4470-BD45-84F5E45D395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7.1270520920516844</c:v>
                </c:pt>
                <c:pt idx="3">
                  <c:v>7.1327816848733674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A4C0-4470-BD45-84F5E45D395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7.2089726883295704</c:v>
                </c:pt>
                <c:pt idx="5">
                  <c:v>7.2305658710762888</c:v>
                </c:pt>
                <c:pt idx="6">
                  <c:v>7.2737477175938299</c:v>
                </c:pt>
                <c:pt idx="7">
                  <c:v>7.3636116765602448</c:v>
                </c:pt>
                <c:pt idx="8">
                  <c:v>7.3657201586998076</c:v>
                </c:pt>
                <c:pt idx="9">
                  <c:v>7.3866164235298406</c:v>
                </c:pt>
                <c:pt idx="10">
                  <c:v>7.4116059155727543</c:v>
                </c:pt>
                <c:pt idx="11">
                  <c:v>7.4652634991583877</c:v>
                </c:pt>
                <c:pt idx="12">
                  <c:v>7.5641883779762473</c:v>
                </c:pt>
                <c:pt idx="13">
                  <c:v>7.6206339155060894</c:v>
                </c:pt>
                <c:pt idx="14">
                  <c:v>7.644171522922603</c:v>
                </c:pt>
                <c:pt idx="15">
                  <c:v>7.6556931183795109</c:v>
                </c:pt>
                <c:pt idx="16">
                  <c:v>7.6684414789568667</c:v>
                </c:pt>
                <c:pt idx="17">
                  <c:v>7.6748757349377321</c:v>
                </c:pt>
                <c:pt idx="18">
                  <c:v>7.685774442112451</c:v>
                </c:pt>
                <c:pt idx="19">
                  <c:v>7.6877610386526252</c:v>
                </c:pt>
                <c:pt idx="20">
                  <c:v>7.7040884008325232</c:v>
                </c:pt>
                <c:pt idx="21">
                  <c:v>7.7130326840936849</c:v>
                </c:pt>
                <c:pt idx="22">
                  <c:v>7.7349665558356797</c:v>
                </c:pt>
                <c:pt idx="23">
                  <c:v>7.7404091492499676</c:v>
                </c:pt>
                <c:pt idx="24">
                  <c:v>7.7473235792371202</c:v>
                </c:pt>
                <c:pt idx="25">
                  <c:v>7.7530023030876478</c:v>
                </c:pt>
                <c:pt idx="26">
                  <c:v>7.763842168113567</c:v>
                </c:pt>
                <c:pt idx="27">
                  <c:v>7.7710083296842587</c:v>
                </c:pt>
                <c:pt idx="28">
                  <c:v>7.7875261444120607</c:v>
                </c:pt>
                <c:pt idx="29">
                  <c:v>7.7974784752439934</c:v>
                </c:pt>
                <c:pt idx="30">
                  <c:v>7.7984994703941393</c:v>
                </c:pt>
                <c:pt idx="31">
                  <c:v>7.8015715848481637</c:v>
                </c:pt>
                <c:pt idx="32">
                  <c:v>7.8190272159332288</c:v>
                </c:pt>
                <c:pt idx="33">
                  <c:v>7.8335763947766548</c:v>
                </c:pt>
                <c:pt idx="34">
                  <c:v>7.9192116982071763</c:v>
                </c:pt>
                <c:pt idx="35">
                  <c:v>7.9343481309659651</c:v>
                </c:pt>
                <c:pt idx="36">
                  <c:v>7.9494742726886667</c:v>
                </c:pt>
                <c:pt idx="37">
                  <c:v>7.9772946592628911</c:v>
                </c:pt>
                <c:pt idx="38">
                  <c:v>7.9917328427786067</c:v>
                </c:pt>
                <c:pt idx="39">
                  <c:v>7.998227655231104</c:v>
                </c:pt>
                <c:pt idx="40">
                  <c:v>8.0309819364276969</c:v>
                </c:pt>
                <c:pt idx="41">
                  <c:v>8.0410105411819366</c:v>
                </c:pt>
                <c:pt idx="42">
                  <c:v>8.1484014487912901</c:v>
                </c:pt>
                <c:pt idx="43">
                  <c:v>8.1577573146799907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A4C0-4470-BD45-84F5E45D395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8.2562870388342375</c:v>
                </c:pt>
                <c:pt idx="45">
                  <c:v>8.2782420707244846</c:v>
                </c:pt>
                <c:pt idx="46">
                  <c:v>#N/A</c:v>
                </c:pt>
                <c:pt idx="47">
                  <c:v>#N/A</c:v>
                </c:pt>
                <c:pt idx="48">
                  <c:v>#N/A</c:v>
                </c:pt>
                <c:pt idx="49">
                  <c:v>#N/A</c:v>
                </c:pt>
              </c:numCache>
            </c:numRef>
          </c:val>
          <c:extLst>
            <c:ext xmlns:c16="http://schemas.microsoft.com/office/drawing/2014/chart" uri="{C3380CC4-5D6E-409C-BE32-E72D297353CC}">
              <c16:uniqueId val="{00000004-A4C0-4470-BD45-84F5E45D395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8.3085427803164009</c:v>
                </c:pt>
                <c:pt idx="47">
                  <c:v>8.398159989717886</c:v>
                </c:pt>
                <c:pt idx="48">
                  <c:v>8.5627559320232756</c:v>
                </c:pt>
                <c:pt idx="49">
                  <c:v>8.5877635016570366</c:v>
                </c:pt>
              </c:numCache>
            </c:numRef>
          </c:val>
          <c:extLst>
            <c:ext xmlns:c16="http://schemas.microsoft.com/office/drawing/2014/chart" uri="{C3380CC4-5D6E-409C-BE32-E72D297353CC}">
              <c16:uniqueId val="{00000005-A4C0-4470-BD45-84F5E45D395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A4C0-4470-BD45-84F5E45D3956}"/>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7.5641883779762473</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A4C0-4470-BD45-84F5E45D3956}"/>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5.9008767682543892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0.23275082856815921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0.10803909942090684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1.1279128105723011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0.10803909942090684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0.37140318585256082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7.0229529705013496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6.8056231015296058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6.8361984133683311</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0.34589400484864807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9.865000379196065E-2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1.0298919894405021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9.8650003791959762E-2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0.23280960599825384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7.8308862303670983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7.7956884167291909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Q14. Did your NHS mental health team treat you with care and</a:t>
                    </a:r>
                    <a:r>
                      <a:rPr lang="en-GB" baseline="0" dirty="0"/>
                      <a:t>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7.004229052781187</c:v>
                </c:pt>
              </c:numCache>
            </c:numRef>
          </c:val>
          <c:extLst>
            <c:ext xmlns:c16="http://schemas.microsoft.com/office/drawing/2014/chart" uri="{C3380CC4-5D6E-409C-BE32-E72D297353CC}">
              <c16:uniqueId val="{00000000-CA92-400F-9D10-CD01C4509DB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A92-400F-9D10-CD01C4509DB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1.1005527775355795E-2</c:v>
                </c:pt>
              </c:numCache>
            </c:numRef>
          </c:val>
          <c:extLst>
            <c:ext xmlns:c16="http://schemas.microsoft.com/office/drawing/2014/chart" uri="{C3380CC4-5D6E-409C-BE32-E72D297353CC}">
              <c16:uniqueId val="{00000002-CA92-400F-9D10-CD01C4509DB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0.11150892044705252</c:v>
                </c:pt>
              </c:numCache>
            </c:numRef>
          </c:val>
          <c:extLst>
            <c:ext xmlns:c16="http://schemas.microsoft.com/office/drawing/2014/chart" uri="{C3380CC4-5D6E-409C-BE32-E72D297353CC}">
              <c16:uniqueId val="{00000003-CA92-400F-9D10-CD01C4509DB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1.1641372478987844</c:v>
                </c:pt>
              </c:numCache>
            </c:numRef>
          </c:val>
          <c:extLst>
            <c:ext xmlns:c16="http://schemas.microsoft.com/office/drawing/2014/chart" uri="{C3380CC4-5D6E-409C-BE32-E72D297353CC}">
              <c16:uniqueId val="{00000004-CA92-400F-9D10-CD01C4509DB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0.11150892044705252</c:v>
                </c:pt>
              </c:numCache>
            </c:numRef>
          </c:val>
          <c:extLst>
            <c:ext xmlns:c16="http://schemas.microsoft.com/office/drawing/2014/chart" uri="{C3380CC4-5D6E-409C-BE32-E72D297353CC}">
              <c16:uniqueId val="{00000005-CA92-400F-9D10-CD01C4509DB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0.22710220637594425</c:v>
                </c:pt>
              </c:numCache>
            </c:numRef>
          </c:val>
          <c:extLst>
            <c:ext xmlns:c16="http://schemas.microsoft.com/office/drawing/2014/chart" uri="{C3380CC4-5D6E-409C-BE32-E72D297353CC}">
              <c16:uniqueId val="{00000006-CA92-400F-9D10-CD01C4509DB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A92-400F-9D10-CD01C4509DB9}"/>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7.2974905255853972</c:v>
                </c:pt>
              </c:numCache>
            </c:numRef>
          </c:xVal>
          <c:yVal>
            <c:numLit>
              <c:formatCode>General</c:formatCode>
              <c:ptCount val="1"/>
              <c:pt idx="0">
                <c:v>1</c:v>
              </c:pt>
            </c:numLit>
          </c:yVal>
          <c:smooth val="0"/>
          <c:extLst>
            <c:ext xmlns:c16="http://schemas.microsoft.com/office/drawing/2014/chart" uri="{C3380CC4-5D6E-409C-BE32-E72D297353CC}">
              <c16:uniqueId val="{00000008-CA92-400F-9D10-CD01C4509DB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A92-400F-9D10-CD01C4509DB9}"/>
              </c:ext>
            </c:extLst>
          </c:dPt>
          <c:xVal>
            <c:numRef>
              <c:f>Sheet1!$B$12</c:f>
              <c:numCache>
                <c:formatCode>General</c:formatCode>
                <c:ptCount val="1"/>
                <c:pt idx="0">
                  <c:v>7.7088121249529884</c:v>
                </c:pt>
              </c:numCache>
            </c:numRef>
          </c:xVal>
          <c:yVal>
            <c:numLit>
              <c:formatCode>General</c:formatCode>
              <c:ptCount val="1"/>
              <c:pt idx="0">
                <c:v>1</c:v>
              </c:pt>
            </c:numLit>
          </c:yVal>
          <c:smooth val="0"/>
          <c:extLst>
            <c:ext xmlns:c16="http://schemas.microsoft.com/office/drawing/2014/chart" uri="{C3380CC4-5D6E-409C-BE32-E72D297353CC}">
              <c16:uniqueId val="{0000000A-CA92-400F-9D10-CD01C4509DB9}"/>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A92-400F-9D10-CD01C4509DB9}"/>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25D-43A6-A283-1557A9B0A06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5.5817774562041143</c:v>
                </c:pt>
                <c:pt idx="1">
                  <c:v>5.9160960542319527</c:v>
                </c:pt>
                <c:pt idx="2">
                  <c:v>5.9290879660278124</c:v>
                </c:pt>
                <c:pt idx="3">
                  <c:v>6.0032768684952051</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25D-43A6-A283-1557A9B0A06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6.04638269667781</c:v>
                </c:pt>
                <c:pt idx="5">
                  <c:v>6.0679341383141292</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25D-43A6-A283-1557A9B0A060}"/>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#N/A</c:v>
                </c:pt>
                <c:pt idx="6">
                  <c:v>6.0673950191781447</c:v>
                </c:pt>
                <c:pt idx="7">
                  <c:v>6.1703797228397708</c:v>
                </c:pt>
                <c:pt idx="8">
                  <c:v>6.1781060156906991</c:v>
                </c:pt>
                <c:pt idx="9">
                  <c:v>6.2232590682454951</c:v>
                </c:pt>
                <c:pt idx="10">
                  <c:v>6.2680397964999797</c:v>
                </c:pt>
                <c:pt idx="11">
                  <c:v>6.4998675286417251</c:v>
                </c:pt>
                <c:pt idx="12">
                  <c:v>6.5102269637396573</c:v>
                </c:pt>
                <c:pt idx="13">
                  <c:v>6.5214357769521776</c:v>
                </c:pt>
                <c:pt idx="14">
                  <c:v>6.5432504784333867</c:v>
                </c:pt>
                <c:pt idx="15">
                  <c:v>6.5573271486094704</c:v>
                </c:pt>
                <c:pt idx="16">
                  <c:v>6.5628590967403122</c:v>
                </c:pt>
                <c:pt idx="17">
                  <c:v>6.5646644854111234</c:v>
                </c:pt>
                <c:pt idx="18">
                  <c:v>6.564994435559985</c:v>
                </c:pt>
                <c:pt idx="19">
                  <c:v>6.5747457299917844</c:v>
                </c:pt>
                <c:pt idx="20">
                  <c:v>6.6028776358771841</c:v>
                </c:pt>
                <c:pt idx="21">
                  <c:v>6.62341110199415</c:v>
                </c:pt>
                <c:pt idx="22">
                  <c:v>6.6485502687709266</c:v>
                </c:pt>
                <c:pt idx="23">
                  <c:v>6.6614685779877822</c:v>
                </c:pt>
                <c:pt idx="24">
                  <c:v>6.6702176525266097</c:v>
                </c:pt>
                <c:pt idx="25">
                  <c:v>6.6799227236548839</c:v>
                </c:pt>
                <c:pt idx="26">
                  <c:v>6.6815334605702086</c:v>
                </c:pt>
                <c:pt idx="27">
                  <c:v>6.6883024708156062</c:v>
                </c:pt>
                <c:pt idx="28">
                  <c:v>6.7254124240676676</c:v>
                </c:pt>
                <c:pt idx="29">
                  <c:v>6.7388637525124242</c:v>
                </c:pt>
                <c:pt idx="30">
                  <c:v>6.7686313773040716</c:v>
                </c:pt>
                <c:pt idx="31">
                  <c:v>6.783910704589716</c:v>
                </c:pt>
                <c:pt idx="32">
                  <c:v>6.7992064334009692</c:v>
                </c:pt>
                <c:pt idx="33">
                  <c:v>6.8214227326630246</c:v>
                </c:pt>
                <c:pt idx="34">
                  <c:v>6.8360478128294853</c:v>
                </c:pt>
                <c:pt idx="35">
                  <c:v>6.840352577915298</c:v>
                </c:pt>
                <c:pt idx="36">
                  <c:v>6.8952413986705219</c:v>
                </c:pt>
                <c:pt idx="37">
                  <c:v>6.9039260625766987</c:v>
                </c:pt>
                <c:pt idx="38">
                  <c:v>6.9707235630434106</c:v>
                </c:pt>
                <c:pt idx="39">
                  <c:v>7.0144964491635884</c:v>
                </c:pt>
                <c:pt idx="40">
                  <c:v>7.0445889027556214</c:v>
                </c:pt>
                <c:pt idx="41">
                  <c:v>7.0542833000512344</c:v>
                </c:pt>
                <c:pt idx="42">
                  <c:v>7.1023363771700039</c:v>
                </c:pt>
                <c:pt idx="43">
                  <c:v>7.106908188350241</c:v>
                </c:pt>
                <c:pt idx="44">
                  <c:v>7.1379067172435713</c:v>
                </c:pt>
                <c:pt idx="45">
                  <c:v>#N/A</c:v>
                </c:pt>
                <c:pt idx="46">
                  <c:v>#N/A</c:v>
                </c:pt>
                <c:pt idx="47">
                  <c:v>#N/A</c:v>
                </c:pt>
                <c:pt idx="48">
                  <c:v>#N/A</c:v>
                </c:pt>
                <c:pt idx="49">
                  <c:v>#N/A</c:v>
                </c:pt>
              </c:numCache>
            </c:numRef>
          </c:val>
          <c:extLst>
            <c:ext xmlns:c16="http://schemas.microsoft.com/office/drawing/2014/chart" uri="{C3380CC4-5D6E-409C-BE32-E72D297353CC}">
              <c16:uniqueId val="{00000003-225D-43A6-A283-1557A9B0A06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7.1422669429041612</c:v>
                </c:pt>
                <c:pt idx="46">
                  <c:v>7.2011363363091476</c:v>
                </c:pt>
                <c:pt idx="47">
                  <c:v>#N/A</c:v>
                </c:pt>
                <c:pt idx="48">
                  <c:v>#N/A</c:v>
                </c:pt>
                <c:pt idx="49">
                  <c:v>#N/A</c:v>
                </c:pt>
              </c:numCache>
            </c:numRef>
          </c:val>
          <c:extLst>
            <c:ext xmlns:c16="http://schemas.microsoft.com/office/drawing/2014/chart" uri="{C3380CC4-5D6E-409C-BE32-E72D297353CC}">
              <c16:uniqueId val="{00000004-225D-43A6-A283-1557A9B0A06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7.2582664537968817</c:v>
                </c:pt>
                <c:pt idx="48">
                  <c:v>7.2907469353874896</c:v>
                </c:pt>
                <c:pt idx="49">
                  <c:v>#N/A</c:v>
                </c:pt>
              </c:numCache>
            </c:numRef>
          </c:val>
          <c:extLst>
            <c:ext xmlns:c16="http://schemas.microsoft.com/office/drawing/2014/chart" uri="{C3380CC4-5D6E-409C-BE32-E72D297353CC}">
              <c16:uniqueId val="{00000005-225D-43A6-A283-1557A9B0A06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7.7156210818827304</c:v>
                </c:pt>
              </c:numCache>
            </c:numRef>
          </c:val>
          <c:extLst>
            <c:ext xmlns:c16="http://schemas.microsoft.com/office/drawing/2014/chart" uri="{C3380CC4-5D6E-409C-BE32-E72D297353CC}">
              <c16:uniqueId val="{00000006-225D-43A6-A283-1557A9B0A060}"/>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6.6883024708156062</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25D-43A6-A283-1557A9B0A060}"/>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5.5817774562041143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5.3168443863969905E-2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0.37316088123641844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0.10403446374169967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1.0861049844383981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0.10403446374169878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0.37316088123641844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4.0179507420012861E-2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6.6883024708156062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6.6551937372654013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Q38. Overall, in the last 12 months, how was your experience of using NHS mental health services?</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1.815606737596134</c:v>
                </c:pt>
                <c:pt idx="1">
                  <c:v>2.1976595488395541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2.2877380627070809</c:v>
                </c:pt>
                <c:pt idx="3">
                  <c:v>2.3068279582591389</c:v>
                </c:pt>
                <c:pt idx="4">
                  <c:v>2.3487182831367619</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2.2962593288287612</c:v>
                </c:pt>
                <c:pt idx="6">
                  <c:v>2.386658564313024</c:v>
                </c:pt>
                <c:pt idx="7">
                  <c:v>2.443462705582045</c:v>
                </c:pt>
                <c:pt idx="8">
                  <c:v>2.5055036891154581</c:v>
                </c:pt>
                <c:pt idx="9">
                  <c:v>2.5112760785173132</c:v>
                </c:pt>
                <c:pt idx="10">
                  <c:v>2.532833492355794</c:v>
                </c:pt>
                <c:pt idx="11">
                  <c:v>2.6396544426508211</c:v>
                </c:pt>
                <c:pt idx="12">
                  <c:v>2.7086101857561649</c:v>
                </c:pt>
                <c:pt idx="13">
                  <c:v>2.8455562617369141</c:v>
                </c:pt>
                <c:pt idx="14">
                  <c:v>2.874896227757489</c:v>
                </c:pt>
                <c:pt idx="15">
                  <c:v>2.906045301013755</c:v>
                </c:pt>
                <c:pt idx="16">
                  <c:v>2.9198622836507782</c:v>
                </c:pt>
                <c:pt idx="17">
                  <c:v>2.934678482252032</c:v>
                </c:pt>
                <c:pt idx="18">
                  <c:v>2.9532383682088108</c:v>
                </c:pt>
                <c:pt idx="19">
                  <c:v>2.9562754150204378</c:v>
                </c:pt>
                <c:pt idx="20">
                  <c:v>2.9706332665679511</c:v>
                </c:pt>
                <c:pt idx="21">
                  <c:v>2.9823809927279301</c:v>
                </c:pt>
                <c:pt idx="22">
                  <c:v>3.0141977333460148</c:v>
                </c:pt>
                <c:pt idx="23">
                  <c:v>3.0159706401470459</c:v>
                </c:pt>
                <c:pt idx="24">
                  <c:v>3.0954593801977861</c:v>
                </c:pt>
                <c:pt idx="25">
                  <c:v>3.142190983834523</c:v>
                </c:pt>
                <c:pt idx="26">
                  <c:v>3.149867180695582</c:v>
                </c:pt>
                <c:pt idx="27">
                  <c:v>3.1578848420412808</c:v>
                </c:pt>
                <c:pt idx="28">
                  <c:v>3.1937745475050421</c:v>
                </c:pt>
                <c:pt idx="29">
                  <c:v>3.202381587145585</c:v>
                </c:pt>
                <c:pt idx="30">
                  <c:v>3.2225995438468829</c:v>
                </c:pt>
                <c:pt idx="31">
                  <c:v>3.264473693883585</c:v>
                </c:pt>
                <c:pt idx="32">
                  <c:v>3.2743383159058581</c:v>
                </c:pt>
                <c:pt idx="33">
                  <c:v>3.3016469947747931</c:v>
                </c:pt>
                <c:pt idx="34">
                  <c:v>3.4550354269124282</c:v>
                </c:pt>
                <c:pt idx="35">
                  <c:v>3.4994153612760361</c:v>
                </c:pt>
                <c:pt idx="36">
                  <c:v>3.5321177311494569</c:v>
                </c:pt>
                <c:pt idx="37">
                  <c:v>3.5465272237009819</c:v>
                </c:pt>
                <c:pt idx="38">
                  <c:v>3.6509470014095489</c:v>
                </c:pt>
                <c:pt idx="39">
                  <c:v>3.6694129754461668</c:v>
                </c:pt>
                <c:pt idx="40">
                  <c:v>3.6747854589071869</c:v>
                </c:pt>
                <c:pt idx="41">
                  <c:v>3.7171676954726771</c:v>
                </c:pt>
                <c:pt idx="42">
                  <c:v>3.748896648884847</c:v>
                </c:pt>
                <c:pt idx="43">
                  <c:v>3.9176193000478841</c:v>
                </c:pt>
                <c:pt idx="44">
                  <c:v>4.0373857678015188</c:v>
                </c:pt>
                <c:pt idx="45">
                  <c:v>4.0454456496502722</c:v>
                </c:pt>
                <c:pt idx="46">
                  <c:v>#N/A</c:v>
                </c:pt>
                <c:pt idx="47">
                  <c:v>#N/A</c:v>
                </c:pt>
                <c:pt idx="48">
                  <c:v>#N/A</c:v>
                </c:pt>
                <c:pt idx="4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3.8557878880192451</c:v>
                </c:pt>
                <c:pt idx="47">
                  <c:v>#N/A</c:v>
                </c:pt>
                <c:pt idx="48">
                  <c:v>#N/A</c:v>
                </c:pt>
                <c:pt idx="4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4.4854863373194878</c:v>
                </c:pt>
                <c:pt idx="48">
                  <c:v>4.5240365618399094</c:v>
                </c:pt>
                <c:pt idx="4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4.9716605204629456</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2.9823809927279301</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1.815606737596134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0.30718604928769211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0.16576154191443493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1.7305268891322276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0.16576154191443493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0.59456953812417357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0.19224822249384843</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2.9823809927279301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3.1538177733643749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Q40. Aside from this questionnaire</a:t>
                    </a:r>
                    <a:r>
                      <a:rPr lang="en-GB" sz="900" baseline="0" dirty="0">
                        <a:latin typeface="Arial" panose="020B0604020202020204" pitchFamily="34" charset="0"/>
                        <a:cs typeface="Arial" panose="020B0604020202020204" pitchFamily="34" charset="0"/>
                      </a:rPr>
                      <a:t>, in the last 12 months, have you been asked by NHS mental health services to give your views on the quality of your care?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F856-4CC7-837F-963EEF5C2E69}"/>
              </c:ext>
            </c:extLst>
          </c:dPt>
          <c:cat>
            <c:numRef>
              <c:f>Sheet1!$A$11</c:f>
              <c:numCache>
                <c:formatCode>General</c:formatCode>
                <c:ptCount val="1"/>
              </c:numCache>
            </c:numRef>
          </c:cat>
          <c:val>
            <c:numRef>
              <c:f>Sheet1!$B$11</c:f>
              <c:numCache>
                <c:formatCode>General</c:formatCode>
                <c:ptCount val="1"/>
                <c:pt idx="0">
                  <c:v>6.7184402621329786</c:v>
                </c:pt>
              </c:numCache>
            </c:numRef>
          </c:val>
          <c:extLst>
            <c:ext xmlns:c16="http://schemas.microsoft.com/office/drawing/2014/chart" uri="{C3380CC4-5D6E-409C-BE32-E72D297353CC}">
              <c16:uniqueId val="{00000002-F856-4CC7-837F-963EEF5C2E6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BCC-4094-A264-813489DB761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ABCC-4094-A264-813489DB761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Sheet1!$D$2:$D$31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Sheet1!$E$2:$E$31</c:f>
              <c:numCache>
                <c:formatCode>General</c:formatCode>
                <c:ptCount val="30"/>
                <c:pt idx="0">
                  <c:v>6.7655034907687863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Sheet1!$F$2:$F$31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Sheet1!$G$2:$G$31</c:f>
              <c:numCache>
                <c:formatCode>General</c:formatCode>
                <c:ptCount val="30"/>
                <c:pt idx="0">
                  <c:v>#N/A</c:v>
                </c:pt>
                <c:pt idx="1">
                  <c:v>7.1981023396640182</c:v>
                </c:pt>
                <c:pt idx="2">
                  <c:v>7.254577264177871</c:v>
                </c:pt>
                <c:pt idx="3">
                  <c:v>7.2848362969123492</c:v>
                </c:pt>
                <c:pt idx="4">
                  <c:v>7.3644689528444474</c:v>
                </c:pt>
                <c:pt idx="5">
                  <c:v>7.4360496167737082</c:v>
                </c:pt>
                <c:pt idx="6">
                  <c:v>7.4425011084900801</c:v>
                </c:pt>
                <c:pt idx="7">
                  <c:v>7.4651314668777617</c:v>
                </c:pt>
                <c:pt idx="8">
                  <c:v>7.4906421794807239</c:v>
                </c:pt>
                <c:pt idx="9">
                  <c:v>7.5267649664008012</c:v>
                </c:pt>
                <c:pt idx="10">
                  <c:v>7.5333358121579392</c:v>
                </c:pt>
                <c:pt idx="11">
                  <c:v>7.5713705413670231</c:v>
                </c:pt>
                <c:pt idx="12">
                  <c:v>7.5799370757555558</c:v>
                </c:pt>
                <c:pt idx="13">
                  <c:v>7.6060752043537034</c:v>
                </c:pt>
                <c:pt idx="14">
                  <c:v>7.6800790098935181</c:v>
                </c:pt>
                <c:pt idx="15">
                  <c:v>7.7114531453594024</c:v>
                </c:pt>
                <c:pt idx="16">
                  <c:v>7.7574626105234143</c:v>
                </c:pt>
                <c:pt idx="17">
                  <c:v>7.8431709702795018</c:v>
                </c:pt>
                <c:pt idx="18">
                  <c:v>7.9059222528985673</c:v>
                </c:pt>
                <c:pt idx="19">
                  <c:v>7.9897431966372929</c:v>
                </c:pt>
                <c:pt idx="20">
                  <c:v>8.015108514485112</c:v>
                </c:pt>
                <c:pt idx="21">
                  <c:v>8.0202200813257392</c:v>
                </c:pt>
                <c:pt idx="22">
                  <c:v>8.0776364286619309</c:v>
                </c:pt>
                <c:pt idx="23">
                  <c:v>8.1063956817747371</c:v>
                </c:pt>
                <c:pt idx="24">
                  <c:v>8.1261012723523862</c:v>
                </c:pt>
                <c:pt idx="25">
                  <c:v>8.1872510221525658</c:v>
                </c:pt>
                <c:pt idx="26">
                  <c:v>8.2212667658748089</c:v>
                </c:pt>
                <c:pt idx="27">
                  <c:v>#N/A</c:v>
                </c:pt>
                <c:pt idx="28">
                  <c:v>#N/A</c:v>
                </c:pt>
                <c:pt idx="2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Sheet1!$H$2:$H$31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8.2853032584271116</c:v>
                </c:pt>
                <c:pt idx="28">
                  <c:v>#N/A</c:v>
                </c:pt>
                <c:pt idx="2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Sheet1!$I$2:$I$31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8.4093104844607396</c:v>
                </c:pt>
                <c:pt idx="2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Sheet1!$J$2:$J$31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8.6423610179257295</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Sheet1!$K$2:$K$31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8.0202200813257392</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6.7853059150225956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0.41313904628937781</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0.35055534661744847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9.7732209700796879E-2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1.020310349844844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9.7732209700795991E-2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0.35055534661744758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0.10385959900406405</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8.4398591787939843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8.1568876925526403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5.5421413772159518</c:v>
                </c:pt>
              </c:numCache>
            </c:numRef>
          </c:val>
          <c:extLst>
            <c:ext xmlns:c16="http://schemas.microsoft.com/office/drawing/2014/chart" uri="{C3380CC4-5D6E-409C-BE32-E72D297353CC}">
              <c16:uniqueId val="{00000000-02DF-4676-9C4E-E53373D74C0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2DF-4676-9C4E-E53373D74C0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0.32894110304042901</c:v>
                </c:pt>
              </c:numCache>
            </c:numRef>
          </c:val>
          <c:extLst>
            <c:ext xmlns:c16="http://schemas.microsoft.com/office/drawing/2014/chart" uri="{C3380CC4-5D6E-409C-BE32-E72D297353CC}">
              <c16:uniqueId val="{00000002-02DF-4676-9C4E-E53373D74C0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0.10162200209906924</c:v>
                </c:pt>
              </c:numCache>
            </c:numRef>
          </c:val>
          <c:extLst>
            <c:ext xmlns:c16="http://schemas.microsoft.com/office/drawing/2014/chart" uri="{C3380CC4-5D6E-409C-BE32-E72D297353CC}">
              <c16:uniqueId val="{00000003-02DF-4676-9C4E-E53373D74C0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1.0609192284822466</c:v>
                </c:pt>
              </c:numCache>
            </c:numRef>
          </c:val>
          <c:extLst>
            <c:ext xmlns:c16="http://schemas.microsoft.com/office/drawing/2014/chart" uri="{C3380CC4-5D6E-409C-BE32-E72D297353CC}">
              <c16:uniqueId val="{00000004-02DF-4676-9C4E-E53373D74C0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0.10162200209906924</c:v>
                </c:pt>
              </c:numCache>
            </c:numRef>
          </c:val>
          <c:extLst>
            <c:ext xmlns:c16="http://schemas.microsoft.com/office/drawing/2014/chart" uri="{C3380CC4-5D6E-409C-BE32-E72D297353CC}">
              <c16:uniqueId val="{00000005-02DF-4676-9C4E-E53373D74C0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0.27988312428536943</c:v>
                </c:pt>
              </c:numCache>
            </c:numRef>
          </c:val>
          <c:extLst>
            <c:ext xmlns:c16="http://schemas.microsoft.com/office/drawing/2014/chart" uri="{C3380CC4-5D6E-409C-BE32-E72D297353CC}">
              <c16:uniqueId val="{00000006-02DF-4676-9C4E-E53373D74C0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2DF-4676-9C4E-E53373D74C0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6.5295793898941126</c:v>
                </c:pt>
              </c:numCache>
            </c:numRef>
          </c:xVal>
          <c:yVal>
            <c:numLit>
              <c:formatCode>General</c:formatCode>
              <c:ptCount val="1"/>
              <c:pt idx="0">
                <c:v>1</c:v>
              </c:pt>
            </c:numLit>
          </c:yVal>
          <c:smooth val="0"/>
          <c:extLst>
            <c:ext xmlns:c16="http://schemas.microsoft.com/office/drawing/2014/chart" uri="{C3380CC4-5D6E-409C-BE32-E72D297353CC}">
              <c16:uniqueId val="{00000008-02DF-4676-9C4E-E53373D74C0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2DF-4676-9C4E-E53373D74C01}"/>
              </c:ext>
            </c:extLst>
          </c:dPt>
          <c:xVal>
            <c:numRef>
              <c:f>Sheet1!$B$12</c:f>
              <c:numCache>
                <c:formatCode>General</c:formatCode>
                <c:ptCount val="1"/>
                <c:pt idx="0">
                  <c:v>6.5031640965965734</c:v>
                </c:pt>
              </c:numCache>
            </c:numRef>
          </c:xVal>
          <c:yVal>
            <c:numLit>
              <c:formatCode>General</c:formatCode>
              <c:ptCount val="1"/>
              <c:pt idx="0">
                <c:v>1</c:v>
              </c:pt>
            </c:numLit>
          </c:yVal>
          <c:smooth val="0"/>
          <c:extLst>
            <c:ext xmlns:c16="http://schemas.microsoft.com/office/drawing/2014/chart" uri="{C3380CC4-5D6E-409C-BE32-E72D297353CC}">
              <c16:uniqueId val="{0000000A-02DF-4676-9C4E-E53373D74C01}"/>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02DF-4676-9C4E-E53373D74C0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02DF-4676-9C4E-E53373D74C0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7.3929480323092234</c:v>
                </c:pt>
              </c:numCache>
            </c:numRef>
          </c:val>
          <c:extLst>
            <c:ext xmlns:c16="http://schemas.microsoft.com/office/drawing/2014/chart" uri="{C3380CC4-5D6E-409C-BE32-E72D297353CC}">
              <c16:uniqueId val="{00000000-3AE1-4639-908E-B060415A8E7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AE1-4639-908E-B060415A8E7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0.35463409154649739</c:v>
                </c:pt>
              </c:numCache>
            </c:numRef>
          </c:val>
          <c:extLst>
            <c:ext xmlns:c16="http://schemas.microsoft.com/office/drawing/2014/chart" uri="{C3380CC4-5D6E-409C-BE32-E72D297353CC}">
              <c16:uniqueId val="{00000002-3AE1-4639-908E-B060415A8E7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0.14027863641647986</c:v>
                </c:pt>
              </c:numCache>
            </c:numRef>
          </c:val>
          <c:extLst>
            <c:ext xmlns:c16="http://schemas.microsoft.com/office/drawing/2014/chart" uri="{C3380CC4-5D6E-409C-BE32-E72D297353CC}">
              <c16:uniqueId val="{00000003-3AE1-4639-908E-B060415A8E7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1.4644889851159206</c:v>
                </c:pt>
              </c:numCache>
            </c:numRef>
          </c:val>
          <c:extLst>
            <c:ext xmlns:c16="http://schemas.microsoft.com/office/drawing/2014/chart" uri="{C3380CC4-5D6E-409C-BE32-E72D297353CC}">
              <c16:uniqueId val="{00000004-3AE1-4639-908E-B060415A8E7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0.14027863641648075</c:v>
                </c:pt>
              </c:numCache>
            </c:numRef>
          </c:val>
          <c:extLst>
            <c:ext xmlns:c16="http://schemas.microsoft.com/office/drawing/2014/chart" uri="{C3380CC4-5D6E-409C-BE32-E72D297353CC}">
              <c16:uniqueId val="{00000005-3AE1-4639-908E-B060415A8E7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0.26112791130762147</c:v>
                </c:pt>
              </c:numCache>
            </c:numRef>
          </c:val>
          <c:extLst>
            <c:ext xmlns:c16="http://schemas.microsoft.com/office/drawing/2014/chart" uri="{C3380CC4-5D6E-409C-BE32-E72D297353CC}">
              <c16:uniqueId val="{00000006-3AE1-4639-908E-B060415A8E7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AE1-4639-908E-B060415A8E7C}"/>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9.0661707624368457</c:v>
                </c:pt>
              </c:numCache>
            </c:numRef>
          </c:xVal>
          <c:yVal>
            <c:numLit>
              <c:formatCode>General</c:formatCode>
              <c:ptCount val="1"/>
              <c:pt idx="0">
                <c:v>1</c:v>
              </c:pt>
            </c:numLit>
          </c:yVal>
          <c:smooth val="0"/>
          <c:extLst>
            <c:ext xmlns:c16="http://schemas.microsoft.com/office/drawing/2014/chart" uri="{C3380CC4-5D6E-409C-BE32-E72D297353CC}">
              <c16:uniqueId val="{00000008-3AE1-4639-908E-B060415A8E7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AE1-4639-908E-B060415A8E7C}"/>
              </c:ext>
            </c:extLst>
          </c:dPt>
          <c:xVal>
            <c:numRef>
              <c:f>Sheet1!$B$12</c:f>
              <c:numCache>
                <c:formatCode>General</c:formatCode>
                <c:ptCount val="1"/>
                <c:pt idx="0">
                  <c:v>8.6201052528301609</c:v>
                </c:pt>
              </c:numCache>
            </c:numRef>
          </c:xVal>
          <c:yVal>
            <c:numLit>
              <c:formatCode>General</c:formatCode>
              <c:ptCount val="1"/>
              <c:pt idx="0">
                <c:v>1</c:v>
              </c:pt>
            </c:numLit>
          </c:yVal>
          <c:smooth val="0"/>
          <c:extLst>
            <c:ext xmlns:c16="http://schemas.microsoft.com/office/drawing/2014/chart" uri="{C3380CC4-5D6E-409C-BE32-E72D297353CC}">
              <c16:uniqueId val="{0000000A-3AE1-4639-908E-B060415A8E7C}"/>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3AE1-4639-908E-B060415A8E7C}"/>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6.0998414044923086</c:v>
                </c:pt>
              </c:numCache>
            </c:numRef>
          </c:val>
          <c:extLst>
            <c:ext xmlns:c16="http://schemas.microsoft.com/office/drawing/2014/chart" uri="{C3380CC4-5D6E-409C-BE32-E72D297353CC}">
              <c16:uniqueId val="{00000000-8919-4A8D-8129-F22F2FEB8C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19-4A8D-8129-F22F2FEB8C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0.31969492914282061</c:v>
                </c:pt>
              </c:numCache>
            </c:numRef>
          </c:val>
          <c:extLst>
            <c:ext xmlns:c16="http://schemas.microsoft.com/office/drawing/2014/chart" uri="{C3380CC4-5D6E-409C-BE32-E72D297353CC}">
              <c16:uniqueId val="{00000002-8919-4A8D-8129-F22F2FEB8C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0.14821603296022801</c:v>
                </c:pt>
              </c:numCache>
            </c:numRef>
          </c:val>
          <c:extLst>
            <c:ext xmlns:c16="http://schemas.microsoft.com/office/drawing/2014/chart" uri="{C3380CC4-5D6E-409C-BE32-E72D297353CC}">
              <c16:uniqueId val="{00000003-8919-4A8D-8129-F22F2FEB8C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1.5473542745553299</c:v>
                </c:pt>
              </c:numCache>
            </c:numRef>
          </c:val>
          <c:extLst>
            <c:ext xmlns:c16="http://schemas.microsoft.com/office/drawing/2014/chart" uri="{C3380CC4-5D6E-409C-BE32-E72D297353CC}">
              <c16:uniqueId val="{00000004-8919-4A8D-8129-F22F2FEB8C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0.14821603296022801</c:v>
                </c:pt>
              </c:numCache>
            </c:numRef>
          </c:val>
          <c:extLst>
            <c:ext xmlns:c16="http://schemas.microsoft.com/office/drawing/2014/chart" uri="{C3380CC4-5D6E-409C-BE32-E72D297353CC}">
              <c16:uniqueId val="{00000005-8919-4A8D-8129-F22F2FEB8C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3.0459329043424077E-3</c:v>
                </c:pt>
              </c:numCache>
            </c:numRef>
          </c:val>
          <c:extLst>
            <c:ext xmlns:c16="http://schemas.microsoft.com/office/drawing/2014/chart" uri="{C3380CC4-5D6E-409C-BE32-E72D297353CC}">
              <c16:uniqueId val="{00000006-8919-4A8D-8129-F22F2FEB8C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19-4A8D-8129-F22F2FEB8C3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7.4780202195154102</c:v>
                </c:pt>
              </c:numCache>
            </c:numRef>
          </c:xVal>
          <c:yVal>
            <c:numLit>
              <c:formatCode>General</c:formatCode>
              <c:ptCount val="1"/>
              <c:pt idx="0">
                <c:v>1</c:v>
              </c:pt>
            </c:numLit>
          </c:yVal>
          <c:smooth val="0"/>
          <c:extLst>
            <c:ext xmlns:c16="http://schemas.microsoft.com/office/drawing/2014/chart" uri="{C3380CC4-5D6E-409C-BE32-E72D297353CC}">
              <c16:uniqueId val="{00000008-8919-4A8D-8129-F22F2FEB8C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19-4A8D-8129-F22F2FEB8C31}"/>
              </c:ext>
            </c:extLst>
          </c:dPt>
          <c:xVal>
            <c:numRef>
              <c:f>Sheet1!$B$12</c:f>
              <c:numCache>
                <c:formatCode>General</c:formatCode>
                <c:ptCount val="1"/>
                <c:pt idx="0">
                  <c:v>7.3414295038730222</c:v>
                </c:pt>
              </c:numCache>
            </c:numRef>
          </c:xVal>
          <c:yVal>
            <c:numLit>
              <c:formatCode>General</c:formatCode>
              <c:ptCount val="1"/>
              <c:pt idx="0">
                <c:v>1</c:v>
              </c:pt>
            </c:numLit>
          </c:yVal>
          <c:smooth val="0"/>
          <c:extLst>
            <c:ext xmlns:c16="http://schemas.microsoft.com/office/drawing/2014/chart" uri="{C3380CC4-5D6E-409C-BE32-E72D297353CC}">
              <c16:uniqueId val="{0000000A-8919-4A8D-8129-F22F2FEB8C3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919-4A8D-8129-F22F2FEB8C3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6.0068970604507053</c:v>
                </c:pt>
              </c:numCache>
            </c:numRef>
          </c:val>
          <c:extLst>
            <c:ext xmlns:c16="http://schemas.microsoft.com/office/drawing/2014/chart" uri="{C3380CC4-5D6E-409C-BE32-E72D297353CC}">
              <c16:uniqueId val="{00000000-79AB-43B1-8754-81411066753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0.28927565151026613</c:v>
                </c:pt>
              </c:numCache>
            </c:numRef>
          </c:val>
          <c:extLst>
            <c:ext xmlns:c16="http://schemas.microsoft.com/office/drawing/2014/chart" uri="{C3380CC4-5D6E-409C-BE32-E72D297353CC}">
              <c16:uniqueId val="{00000001-79AB-43B1-8754-81411066753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0.4374867609128934</c:v>
                </c:pt>
              </c:numCache>
            </c:numRef>
          </c:val>
          <c:extLst>
            <c:ext xmlns:c16="http://schemas.microsoft.com/office/drawing/2014/chart" uri="{C3380CC4-5D6E-409C-BE32-E72D297353CC}">
              <c16:uniqueId val="{00000002-79AB-43B1-8754-81411066753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0.12196803806139123</c:v>
                </c:pt>
              </c:numCache>
            </c:numRef>
          </c:val>
          <c:extLst>
            <c:ext xmlns:c16="http://schemas.microsoft.com/office/drawing/2014/chart" uri="{C3380CC4-5D6E-409C-BE32-E72D297353CC}">
              <c16:uniqueId val="{00000003-79AB-43B1-8754-81411066753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1.2733289461610644</c:v>
                </c:pt>
              </c:numCache>
            </c:numRef>
          </c:val>
          <c:extLst>
            <c:ext xmlns:c16="http://schemas.microsoft.com/office/drawing/2014/chart" uri="{C3380CC4-5D6E-409C-BE32-E72D297353CC}">
              <c16:uniqueId val="{00000004-79AB-43B1-8754-81411066753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0.121968038061393</c:v>
                </c:pt>
              </c:numCache>
            </c:numRef>
          </c:val>
          <c:extLst>
            <c:ext xmlns:c16="http://schemas.microsoft.com/office/drawing/2014/chart" uri="{C3380CC4-5D6E-409C-BE32-E72D297353CC}">
              <c16:uniqueId val="{00000005-79AB-43B1-8754-81411066753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0.4374867609128934</c:v>
                </c:pt>
              </c:numCache>
            </c:numRef>
          </c:val>
          <c:extLst>
            <c:ext xmlns:c16="http://schemas.microsoft.com/office/drawing/2014/chart" uri="{C3380CC4-5D6E-409C-BE32-E72D297353CC}">
              <c16:uniqueId val="{00000006-79AB-43B1-8754-81411066753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0.10167883401948252</c:v>
                </c:pt>
              </c:numCache>
            </c:numRef>
          </c:val>
          <c:extLst>
            <c:ext xmlns:c16="http://schemas.microsoft.com/office/drawing/2014/chart" uri="{C3380CC4-5D6E-409C-BE32-E72D297353CC}">
              <c16:uniqueId val="{00000007-79AB-43B1-8754-81411066753D}"/>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7.5001411977333063</c:v>
                </c:pt>
              </c:numCache>
            </c:numRef>
          </c:xVal>
          <c:yVal>
            <c:numLit>
              <c:formatCode>General</c:formatCode>
              <c:ptCount val="1"/>
              <c:pt idx="0">
                <c:v>1</c:v>
              </c:pt>
            </c:numLit>
          </c:yVal>
          <c:smooth val="0"/>
          <c:extLst>
            <c:ext xmlns:c16="http://schemas.microsoft.com/office/drawing/2014/chart" uri="{C3380CC4-5D6E-409C-BE32-E72D297353CC}">
              <c16:uniqueId val="{00000008-79AB-43B1-8754-81411066753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9AB-43B1-8754-81411066753D}"/>
              </c:ext>
            </c:extLst>
          </c:dPt>
          <c:xVal>
            <c:numRef>
              <c:f>Sheet1!$B$12</c:f>
              <c:numCache>
                <c:formatCode>General</c:formatCode>
                <c:ptCount val="1"/>
                <c:pt idx="0">
                  <c:v>7.4922919840157887</c:v>
                </c:pt>
              </c:numCache>
            </c:numRef>
          </c:xVal>
          <c:yVal>
            <c:numLit>
              <c:formatCode>General</c:formatCode>
              <c:ptCount val="1"/>
              <c:pt idx="0">
                <c:v>1</c:v>
              </c:pt>
            </c:numLit>
          </c:yVal>
          <c:smooth val="0"/>
          <c:extLst>
            <c:ext xmlns:c16="http://schemas.microsoft.com/office/drawing/2014/chart" uri="{C3380CC4-5D6E-409C-BE32-E72D297353CC}">
              <c16:uniqueId val="{0000000A-79AB-43B1-8754-81411066753D}"/>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79AB-43B1-8754-81411066753D}"/>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4.4450212854324578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2.2591087672696908E-2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0.53349322464405091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0.14873392235482008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1.5527609660748851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0.14873392235482008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0.45139418396063835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6.2772774043536952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5.9262200031414682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756992753623189"/>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Q12. Did you have to repeat your mental health history to your NHS mental health team?</a:t>
                    </a:r>
                    <a:endParaRPr lang="en-GB" sz="1000"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7.8143832062896594</c:v>
                </c:pt>
              </c:numCache>
            </c:numRef>
          </c:val>
          <c:extLst>
            <c:ext xmlns:c16="http://schemas.microsoft.com/office/drawing/2014/chart" uri="{C3380CC4-5D6E-409C-BE32-E72D297353CC}">
              <c16:uniqueId val="{00000000-0E51-495E-A027-022C9F9B9EE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E51-495E-A027-022C9F9B9EE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0.37860443132909527</c:v>
                </c:pt>
              </c:numCache>
            </c:numRef>
          </c:val>
          <c:extLst>
            <c:ext xmlns:c16="http://schemas.microsoft.com/office/drawing/2014/chart" uri="{C3380CC4-5D6E-409C-BE32-E72D297353CC}">
              <c16:uniqueId val="{00000002-0E51-495E-A027-022C9F9B9EE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0.12512357731608681</c:v>
                </c:pt>
              </c:numCache>
            </c:numRef>
          </c:val>
          <c:extLst>
            <c:ext xmlns:c16="http://schemas.microsoft.com/office/drawing/2014/chart" uri="{C3380CC4-5D6E-409C-BE32-E72D297353CC}">
              <c16:uniqueId val="{00000003-0E51-495E-A027-022C9F9B9EE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1.3062723265549501</c:v>
                </c:pt>
              </c:numCache>
            </c:numRef>
          </c:val>
          <c:extLst>
            <c:ext xmlns:c16="http://schemas.microsoft.com/office/drawing/2014/chart" uri="{C3380CC4-5D6E-409C-BE32-E72D297353CC}">
              <c16:uniqueId val="{00000004-0E51-495E-A027-022C9F9B9EE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0.12512357731608681</c:v>
                </c:pt>
              </c:numCache>
            </c:numRef>
          </c:val>
          <c:extLst>
            <c:ext xmlns:c16="http://schemas.microsoft.com/office/drawing/2014/chart" uri="{C3380CC4-5D6E-409C-BE32-E72D297353CC}">
              <c16:uniqueId val="{00000005-0E51-495E-A027-022C9F9B9EE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2.7878253037062706E-2</c:v>
                </c:pt>
              </c:numCache>
            </c:numRef>
          </c:val>
          <c:extLst>
            <c:ext xmlns:c16="http://schemas.microsoft.com/office/drawing/2014/chart" uri="{C3380CC4-5D6E-409C-BE32-E72D297353CC}">
              <c16:uniqueId val="{00000006-0E51-495E-A027-022C9F9B9EE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E51-495E-A027-022C9F9B9EE5}"/>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9.359851725121187</c:v>
                </c:pt>
              </c:numCache>
            </c:numRef>
          </c:xVal>
          <c:yVal>
            <c:numLit>
              <c:formatCode>General</c:formatCode>
              <c:ptCount val="1"/>
              <c:pt idx="0">
                <c:v>1</c:v>
              </c:pt>
            </c:numLit>
          </c:yVal>
          <c:smooth val="0"/>
          <c:extLst>
            <c:ext xmlns:c16="http://schemas.microsoft.com/office/drawing/2014/chart" uri="{C3380CC4-5D6E-409C-BE32-E72D297353CC}">
              <c16:uniqueId val="{00000008-0E51-495E-A027-022C9F9B9EE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E51-495E-A027-022C9F9B9EE5}"/>
              </c:ext>
            </c:extLst>
          </c:dPt>
          <c:xVal>
            <c:numRef>
              <c:f>Sheet1!$B$12</c:f>
              <c:numCache>
                <c:formatCode>General</c:formatCode>
                <c:ptCount val="1"/>
                <c:pt idx="0">
                  <c:v>8.9712473782123165</c:v>
                </c:pt>
              </c:numCache>
            </c:numRef>
          </c:xVal>
          <c:yVal>
            <c:numLit>
              <c:formatCode>General</c:formatCode>
              <c:ptCount val="1"/>
              <c:pt idx="0">
                <c:v>1</c:v>
              </c:pt>
            </c:numLit>
          </c:yVal>
          <c:smooth val="0"/>
          <c:extLst>
            <c:ext xmlns:c16="http://schemas.microsoft.com/office/drawing/2014/chart" uri="{C3380CC4-5D6E-409C-BE32-E72D297353CC}">
              <c16:uniqueId val="{0000000A-0E51-495E-A027-022C9F9B9EE5}"/>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0E51-495E-A027-022C9F9B9EE5}"/>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5.230626428027418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0.42274964906772361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0.16336416345355786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1.7054985994453595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0.16336416345355698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0.20968603512277628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6.8137809165446388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6.6694895402713792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069794685990339"/>
                  <c:y val="-1.3248719661545312E-3"/>
                </c:manualLayout>
              </c:layout>
              <c:tx>
                <c:rich>
                  <a:bodyPr/>
                  <a:lstStyle/>
                  <a:p>
                    <a:r>
                      <a:rPr lang="en-GB" dirty="0"/>
                      <a:t>Q15.</a:t>
                    </a:r>
                    <a:r>
                      <a:rPr lang="en-GB" baseline="0" dirty="0"/>
                      <a:t> did your NHS mental health team involve you in a plan for your care?</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5.9289102976418766</c:v>
                </c:pt>
              </c:numCache>
            </c:numRef>
          </c:val>
          <c:extLst>
            <c:ext xmlns:c16="http://schemas.microsoft.com/office/drawing/2014/chart" uri="{C3380CC4-5D6E-409C-BE32-E72D297353CC}">
              <c16:uniqueId val="{00000000-87B3-4BD2-8843-1ACDB86EB85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7B3-4BD2-8843-1ACDB86EB85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0.56085144934496522</c:v>
                </c:pt>
              </c:numCache>
            </c:numRef>
          </c:val>
          <c:extLst>
            <c:ext xmlns:c16="http://schemas.microsoft.com/office/drawing/2014/chart" uri="{C3380CC4-5D6E-409C-BE32-E72D297353CC}">
              <c16:uniqueId val="{00000002-87B3-4BD2-8843-1ACDB86EB85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0.18644427329652746</c:v>
                </c:pt>
              </c:numCache>
            </c:numRef>
          </c:val>
          <c:extLst>
            <c:ext xmlns:c16="http://schemas.microsoft.com/office/drawing/2014/chart" uri="{C3380CC4-5D6E-409C-BE32-E72D297353CC}">
              <c16:uniqueId val="{00000003-87B3-4BD2-8843-1ACDB86EB85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1.9464516590398597</c:v>
                </c:pt>
              </c:numCache>
            </c:numRef>
          </c:val>
          <c:extLst>
            <c:ext xmlns:c16="http://schemas.microsoft.com/office/drawing/2014/chart" uri="{C3380CC4-5D6E-409C-BE32-E72D297353CC}">
              <c16:uniqueId val="{00000004-87B3-4BD2-8843-1ACDB86EB85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0.18644427329652657</c:v>
                </c:pt>
              </c:numCache>
            </c:numRef>
          </c:val>
          <c:extLst>
            <c:ext xmlns:c16="http://schemas.microsoft.com/office/drawing/2014/chart" uri="{C3380CC4-5D6E-409C-BE32-E72D297353CC}">
              <c16:uniqueId val="{00000005-87B3-4BD2-8843-1ACDB86EB85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0.18096310597995746</c:v>
                </c:pt>
              </c:numCache>
            </c:numRef>
          </c:val>
          <c:extLst>
            <c:ext xmlns:c16="http://schemas.microsoft.com/office/drawing/2014/chart" uri="{C3380CC4-5D6E-409C-BE32-E72D297353CC}">
              <c16:uniqueId val="{00000006-87B3-4BD2-8843-1ACDB86EB85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7B3-4BD2-8843-1ACDB86EB85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7.3168851195065532</c:v>
                </c:pt>
              </c:numCache>
            </c:numRef>
          </c:xVal>
          <c:yVal>
            <c:numLit>
              <c:formatCode>General</c:formatCode>
              <c:ptCount val="1"/>
              <c:pt idx="0">
                <c:v>1</c:v>
              </c:pt>
            </c:numLit>
          </c:yVal>
          <c:smooth val="0"/>
          <c:extLst>
            <c:ext xmlns:c16="http://schemas.microsoft.com/office/drawing/2014/chart" uri="{C3380CC4-5D6E-409C-BE32-E72D297353CC}">
              <c16:uniqueId val="{00000008-87B3-4BD2-8843-1ACDB86EB85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7B3-4BD2-8843-1ACDB86EB85F}"/>
              </c:ext>
            </c:extLst>
          </c:dPt>
          <c:xVal>
            <c:numRef>
              <c:f>Sheet1!$B$12</c:f>
              <c:numCache>
                <c:formatCode>General</c:formatCode>
                <c:ptCount val="1"/>
                <c:pt idx="0">
                  <c:v>7.6494318498032987</c:v>
                </c:pt>
              </c:numCache>
            </c:numRef>
          </c:xVal>
          <c:yVal>
            <c:numLit>
              <c:formatCode>General</c:formatCode>
              <c:ptCount val="1"/>
              <c:pt idx="0">
                <c:v>1</c:v>
              </c:pt>
            </c:numLit>
          </c:yVal>
          <c:smooth val="0"/>
          <c:extLst>
            <c:ext xmlns:c16="http://schemas.microsoft.com/office/drawing/2014/chart" uri="{C3380CC4-5D6E-409C-BE32-E72D297353CC}">
              <c16:uniqueId val="{0000000A-87B3-4BD2-8843-1ACDB86EB85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7B3-4BD2-8843-1ACDB86EB85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5.6407107637919802</c:v>
                </c:pt>
              </c:numCache>
            </c:numRef>
          </c:val>
          <c:extLst>
            <c:ext xmlns:c16="http://schemas.microsoft.com/office/drawing/2014/chart" uri="{C3380CC4-5D6E-409C-BE32-E72D297353CC}">
              <c16:uniqueId val="{00000000-4836-4734-8E8B-AFB3B57729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6.7830460104501888E-2</c:v>
                </c:pt>
              </c:numCache>
            </c:numRef>
          </c:val>
          <c:extLst>
            <c:ext xmlns:c16="http://schemas.microsoft.com/office/drawing/2014/chart" uri="{C3380CC4-5D6E-409C-BE32-E72D297353CC}">
              <c16:uniqueId val="{00000001-4836-4734-8E8B-AFB3B57729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0.55421621787345998</c:v>
                </c:pt>
              </c:numCache>
            </c:numRef>
          </c:val>
          <c:extLst>
            <c:ext xmlns:c16="http://schemas.microsoft.com/office/drawing/2014/chart" uri="{C3380CC4-5D6E-409C-BE32-E72D297353CC}">
              <c16:uniqueId val="{00000002-4836-4734-8E8B-AFB3B57729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0.15451133793118288</c:v>
                </c:pt>
              </c:numCache>
            </c:numRef>
          </c:val>
          <c:extLst>
            <c:ext xmlns:c16="http://schemas.microsoft.com/office/drawing/2014/chart" uri="{C3380CC4-5D6E-409C-BE32-E72D297353CC}">
              <c16:uniqueId val="{00000003-4836-4734-8E8B-AFB3B57729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1.6130763618483339</c:v>
                </c:pt>
              </c:numCache>
            </c:numRef>
          </c:val>
          <c:extLst>
            <c:ext xmlns:c16="http://schemas.microsoft.com/office/drawing/2014/chart" uri="{C3380CC4-5D6E-409C-BE32-E72D297353CC}">
              <c16:uniqueId val="{00000004-4836-4734-8E8B-AFB3B57729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0.13154456784861779</c:v>
                </c:pt>
              </c:numCache>
            </c:numRef>
          </c:val>
          <c:extLst>
            <c:ext xmlns:c16="http://schemas.microsoft.com/office/drawing/2014/chart" uri="{C3380CC4-5D6E-409C-BE32-E72D297353CC}">
              <c16:uniqueId val="{00000005-4836-4734-8E8B-AFB3B57729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836-4734-8E8B-AFB3B57729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836-4734-8E8B-AFB3B57729B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7.3147921261128817</c:v>
                </c:pt>
              </c:numCache>
            </c:numRef>
          </c:xVal>
          <c:yVal>
            <c:numLit>
              <c:formatCode>General</c:formatCode>
              <c:ptCount val="1"/>
              <c:pt idx="0">
                <c:v>1</c:v>
              </c:pt>
            </c:numLit>
          </c:yVal>
          <c:smooth val="0"/>
          <c:extLst>
            <c:ext xmlns:c16="http://schemas.microsoft.com/office/drawing/2014/chart" uri="{C3380CC4-5D6E-409C-BE32-E72D297353CC}">
              <c16:uniqueId val="{00000008-4836-4734-8E8B-AFB3B57729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836-4734-8E8B-AFB3B57729B4}"/>
              </c:ext>
            </c:extLst>
          </c:dPt>
          <c:xVal>
            <c:numRef>
              <c:f>Sheet1!$B$12</c:f>
              <c:numCache>
                <c:formatCode>General</c:formatCode>
                <c:ptCount val="1"/>
                <c:pt idx="0">
                  <c:v>7.2238069606252919</c:v>
                </c:pt>
              </c:numCache>
            </c:numRef>
          </c:xVal>
          <c:yVal>
            <c:numLit>
              <c:formatCode>General</c:formatCode>
              <c:ptCount val="1"/>
              <c:pt idx="0">
                <c:v>1</c:v>
              </c:pt>
            </c:numLit>
          </c:yVal>
          <c:smooth val="0"/>
          <c:extLst>
            <c:ext xmlns:c16="http://schemas.microsoft.com/office/drawing/2014/chart" uri="{C3380CC4-5D6E-409C-BE32-E72D297353CC}">
              <c16:uniqueId val="{0000000A-4836-4734-8E8B-AFB3B57729B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836-4734-8E8B-AFB3B57729B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45E-404F-BA9B-7BED8A281086}"/>
              </c:ext>
            </c:extLst>
          </c:dPt>
          <c:cat>
            <c:numRef>
              <c:f>Sheet1!$A$11</c:f>
              <c:numCache>
                <c:formatCode>General</c:formatCode>
                <c:ptCount val="1"/>
              </c:numCache>
            </c:numRef>
          </c:cat>
          <c:val>
            <c:numRef>
              <c:f>Sheet1!$B$11</c:f>
              <c:numCache>
                <c:formatCode>General</c:formatCode>
                <c:ptCount val="1"/>
                <c:pt idx="0">
                  <c:v>7.5551378446115294</c:v>
                </c:pt>
              </c:numCache>
            </c:numRef>
          </c:val>
          <c:extLst>
            <c:ext xmlns:c16="http://schemas.microsoft.com/office/drawing/2014/chart" uri="{C3380CC4-5D6E-409C-BE32-E72D297353CC}">
              <c16:uniqueId val="{00000002-D45E-404F-BA9B-7BED8A281086}"/>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7.5116175633075679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0.11229614887549744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1.3132507111868863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0.12579201408174967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8.8986083582884845E-2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8.7227814754953741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8.2805390677765089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76001221066513"/>
                  <c:y val="-1.3245936317078601E-3"/>
                </c:manualLayout>
              </c:layout>
              <c:tx>
                <c:rich>
                  <a:bodyPr/>
                  <a:lstStyle/>
                  <a:p>
                    <a:r>
                      <a:rPr lang="en-GB" dirty="0"/>
                      <a:t>Q19. Have you been given a diagnosis</a:t>
                    </a:r>
                    <a:r>
                      <a:rPr lang="en-GB" baseline="0" dirty="0"/>
                      <a:t> for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18127246376811595"/>
                      <c:h val="0.24296704520151413"/>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855220441314444"/>
          <c:w val="0.74050409342017565"/>
          <c:h val="0.6039603280220147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4.6804282150516272</c:v>
                </c:pt>
              </c:numCache>
            </c:numRef>
          </c:val>
          <c:extLst>
            <c:ext xmlns:c16="http://schemas.microsoft.com/office/drawing/2014/chart" uri="{C3380CC4-5D6E-409C-BE32-E72D297353CC}">
              <c16:uniqueId val="{00000000-6104-443F-A034-AC6C03983C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8.9068516209689363E-4</c:v>
                </c:pt>
              </c:numCache>
            </c:numRef>
          </c:val>
          <c:extLst>
            <c:ext xmlns:c16="http://schemas.microsoft.com/office/drawing/2014/chart" uri="{C3380CC4-5D6E-409C-BE32-E72D297353CC}">
              <c16:uniqueId val="{00000001-6104-443F-A034-AC6C03983C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0.45766772229960662</c:v>
                </c:pt>
              </c:numCache>
            </c:numRef>
          </c:val>
          <c:extLst>
            <c:ext xmlns:c16="http://schemas.microsoft.com/office/drawing/2014/chart" uri="{C3380CC4-5D6E-409C-BE32-E72D297353CC}">
              <c16:uniqueId val="{00000002-6104-443F-A034-AC6C03983C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0.12759433921252494</c:v>
                </c:pt>
              </c:numCache>
            </c:numRef>
          </c:val>
          <c:extLst>
            <c:ext xmlns:c16="http://schemas.microsoft.com/office/drawing/2014/chart" uri="{C3380CC4-5D6E-409C-BE32-E72D297353CC}">
              <c16:uniqueId val="{00000003-6104-443F-A034-AC6C03983C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1.3320667288574786</c:v>
                </c:pt>
              </c:numCache>
            </c:numRef>
          </c:val>
          <c:extLst>
            <c:ext xmlns:c16="http://schemas.microsoft.com/office/drawing/2014/chart" uri="{C3380CC4-5D6E-409C-BE32-E72D297353CC}">
              <c16:uniqueId val="{00000004-6104-443F-A034-AC6C03983C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0.12759433921252494</c:v>
                </c:pt>
              </c:numCache>
            </c:numRef>
          </c:val>
          <c:extLst>
            <c:ext xmlns:c16="http://schemas.microsoft.com/office/drawing/2014/chart" uri="{C3380CC4-5D6E-409C-BE32-E72D297353CC}">
              <c16:uniqueId val="{00000005-6104-443F-A034-AC6C03983C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0.22453865768952141</c:v>
                </c:pt>
              </c:numCache>
            </c:numRef>
          </c:val>
          <c:extLst>
            <c:ext xmlns:c16="http://schemas.microsoft.com/office/drawing/2014/chart" uri="{C3380CC4-5D6E-409C-BE32-E72D297353CC}">
              <c16:uniqueId val="{00000006-6104-443F-A034-AC6C03983C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104-443F-A034-AC6C03983CB8}"/>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6.0906702273131827</c:v>
                </c:pt>
              </c:numCache>
            </c:numRef>
          </c:xVal>
          <c:yVal>
            <c:numLit>
              <c:formatCode>General</c:formatCode>
              <c:ptCount val="1"/>
              <c:pt idx="0">
                <c:v>1</c:v>
              </c:pt>
            </c:numLit>
          </c:yVal>
          <c:smooth val="0"/>
          <c:extLst>
            <c:ext xmlns:c16="http://schemas.microsoft.com/office/drawing/2014/chart" uri="{C3380CC4-5D6E-409C-BE32-E72D297353CC}">
              <c16:uniqueId val="{00000008-6104-443F-A034-AC6C03983C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104-443F-A034-AC6C03983CB8}"/>
              </c:ext>
            </c:extLst>
          </c:dPt>
          <c:xVal>
            <c:numRef>
              <c:f>Sheet1!$B$12</c:f>
              <c:numCache>
                <c:formatCode>General</c:formatCode>
                <c:ptCount val="1"/>
                <c:pt idx="0">
                  <c:v>5.9326143261545949</c:v>
                </c:pt>
              </c:numCache>
            </c:numRef>
          </c:xVal>
          <c:yVal>
            <c:numLit>
              <c:formatCode>General</c:formatCode>
              <c:ptCount val="1"/>
              <c:pt idx="0">
                <c:v>1</c:v>
              </c:pt>
            </c:numLit>
          </c:yVal>
          <c:smooth val="0"/>
          <c:extLst>
            <c:ext xmlns:c16="http://schemas.microsoft.com/office/drawing/2014/chart" uri="{C3380CC4-5D6E-409C-BE32-E72D297353CC}">
              <c16:uniqueId val="{0000000A-6104-443F-A034-AC6C03983CB8}"/>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104-443F-A034-AC6C03983C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6104-443F-A034-AC6C03983CB8}"/>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5169-40CA-A1AA-1276A4B4ED85}"/>
              </c:ext>
            </c:extLst>
          </c:dPt>
          <c:cat>
            <c:numRef>
              <c:f>Sheet1!$A$11</c:f>
              <c:numCache>
                <c:formatCode>General</c:formatCode>
                <c:ptCount val="1"/>
              </c:numCache>
            </c:numRef>
          </c:cat>
          <c:val>
            <c:numRef>
              <c:f>Sheet1!$B$11</c:f>
              <c:numCache>
                <c:formatCode>General</c:formatCode>
                <c:ptCount val="1"/>
                <c:pt idx="0">
                  <c:v>8.2230077120822624</c:v>
                </c:pt>
              </c:numCache>
            </c:numRef>
          </c:val>
          <c:extLst>
            <c:ext xmlns:c16="http://schemas.microsoft.com/office/drawing/2014/chart" uri="{C3380CC4-5D6E-409C-BE32-E72D297353CC}">
              <c16:uniqueId val="{00000002-5169-40CA-A1AA-1276A4B4ED8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388-4376-B4C8-B6726681F0C9}"/>
              </c:ext>
            </c:extLst>
          </c:dPt>
          <c:cat>
            <c:numRef>
              <c:f>Sheet1!$A$11</c:f>
              <c:numCache>
                <c:formatCode>General</c:formatCode>
                <c:ptCount val="1"/>
              </c:numCache>
            </c:numRef>
          </c:cat>
          <c:val>
            <c:numRef>
              <c:f>Sheet1!$B$11</c:f>
              <c:numCache>
                <c:formatCode>General</c:formatCode>
                <c:ptCount val="1"/>
                <c:pt idx="0">
                  <c:v>7.8738946559015774</c:v>
                </c:pt>
              </c:numCache>
            </c:numRef>
          </c:val>
          <c:extLst>
            <c:ext xmlns:c16="http://schemas.microsoft.com/office/drawing/2014/chart" uri="{C3380CC4-5D6E-409C-BE32-E72D297353CC}">
              <c16:uniqueId val="{00000002-8388-4376-B4C8-B6726681F0C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A1B-4329-A63D-2A052FA4AE00}"/>
              </c:ext>
            </c:extLst>
          </c:dPt>
          <c:cat>
            <c:numRef>
              <c:f>Sheet1!$A$11</c:f>
              <c:numCache>
                <c:formatCode>General</c:formatCode>
                <c:ptCount val="1"/>
              </c:numCache>
            </c:numRef>
          </c:cat>
          <c:val>
            <c:numRef>
              <c:f>Sheet1!$B$11</c:f>
              <c:numCache>
                <c:formatCode>General</c:formatCode>
                <c:ptCount val="1"/>
                <c:pt idx="0">
                  <c:v>6.7179521633969372</c:v>
                </c:pt>
              </c:numCache>
            </c:numRef>
          </c:val>
          <c:extLst>
            <c:ext xmlns:c16="http://schemas.microsoft.com/office/drawing/2014/chart" uri="{C3380CC4-5D6E-409C-BE32-E72D297353CC}">
              <c16:uniqueId val="{00000002-EA1B-4329-A63D-2A052FA4AE0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3991-4176-8C9E-6FD2F61695D7}"/>
              </c:ext>
            </c:extLst>
          </c:dPt>
          <c:cat>
            <c:numRef>
              <c:f>Sheet1!$A$11</c:f>
              <c:numCache>
                <c:formatCode>General</c:formatCode>
                <c:ptCount val="1"/>
              </c:numCache>
            </c:numRef>
          </c:cat>
          <c:val>
            <c:numRef>
              <c:f>Sheet1!$B$11</c:f>
              <c:numCache>
                <c:formatCode>General</c:formatCode>
                <c:ptCount val="1"/>
                <c:pt idx="0">
                  <c:v>6.793811274509804</c:v>
                </c:pt>
              </c:numCache>
            </c:numRef>
          </c:val>
          <c:extLst>
            <c:ext xmlns:c16="http://schemas.microsoft.com/office/drawing/2014/chart" uri="{C3380CC4-5D6E-409C-BE32-E72D297353CC}">
              <c16:uniqueId val="{00000002-3991-4176-8C9E-6FD2F61695D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1F0-4311-A4B0-7451CFF136BC}"/>
              </c:ext>
            </c:extLst>
          </c:dPt>
          <c:cat>
            <c:numRef>
              <c:f>Sheet1!$A$11</c:f>
              <c:numCache>
                <c:formatCode>General</c:formatCode>
                <c:ptCount val="1"/>
              </c:numCache>
            </c:numRef>
          </c:cat>
          <c:val>
            <c:numRef>
              <c:f>Sheet1!$B$11</c:f>
              <c:numCache>
                <c:formatCode>General</c:formatCode>
                <c:ptCount val="1"/>
                <c:pt idx="0">
                  <c:v>8.8257775434897212</c:v>
                </c:pt>
              </c:numCache>
            </c:numRef>
          </c:val>
          <c:extLst>
            <c:ext xmlns:c16="http://schemas.microsoft.com/office/drawing/2014/chart" uri="{C3380CC4-5D6E-409C-BE32-E72D297353CC}">
              <c16:uniqueId val="{00000002-41F0-4311-A4B0-7451CFF136BC}"/>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29-456F-BA21-29EC6CD2609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029-456F-BA21-29EC6CD2609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A92-460B-B8D3-2DE19F10EFB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DA92-460B-B8D3-2DE19F10EFB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D4F-49C7-9FE6-9E9E3A8997D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9D4F-49C7-9FE6-9E9E3A8997D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6.3279703421339732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0.49628849836546696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0.21200201146476338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2.2132708054759123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0.11529208225643295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8.0400037386671652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8.1428962547021602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063756038647345"/>
                  <c:y val="-4.8591627699844132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Q26.</a:t>
                    </a:r>
                    <a:r>
                      <a:rPr lang="en-GB" baseline="0" dirty="0"/>
                      <a:t> Would you know who to contact out of office hours within the NHS if you had a crisis?</a:t>
                    </a:r>
                    <a:endParaRPr lang="en-GB"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297777777777775"/>
                      <c:h val="0.34901246938321084"/>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B200-44F3-9099-06ACC62E748B}"/>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B200-44F3-9099-06ACC62E748B}"/>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8344174101553463"/>
          <c:w val="0.74050409342017565"/>
          <c:h val="0.5417712547362474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5.9201500723953693</c:v>
                </c:pt>
              </c:numCache>
            </c:numRef>
          </c:val>
          <c:extLst>
            <c:ext xmlns:c16="http://schemas.microsoft.com/office/drawing/2014/chart" uri="{C3380CC4-5D6E-409C-BE32-E72D297353CC}">
              <c16:uniqueId val="{00000000-A26C-45F6-8911-6307C095FAC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A26C-45F6-8911-6307C095FAC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0.24255166999563205</c:v>
                </c:pt>
              </c:numCache>
            </c:numRef>
          </c:val>
          <c:extLst>
            <c:ext xmlns:c16="http://schemas.microsoft.com/office/drawing/2014/chart" uri="{C3380CC4-5D6E-409C-BE32-E72D297353CC}">
              <c16:uniqueId val="{00000002-A26C-45F6-8911-6307C095FAC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0.11891384192495558</c:v>
                </c:pt>
              </c:numCache>
            </c:numRef>
          </c:val>
          <c:extLst>
            <c:ext xmlns:c16="http://schemas.microsoft.com/office/drawing/2014/chart" uri="{C3380CC4-5D6E-409C-BE32-E72D297353CC}">
              <c16:uniqueId val="{00000003-A26C-45F6-8911-6307C095FAC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1.2414435734881071</c:v>
                </c:pt>
              </c:numCache>
            </c:numRef>
          </c:val>
          <c:extLst>
            <c:ext xmlns:c16="http://schemas.microsoft.com/office/drawing/2014/chart" uri="{C3380CC4-5D6E-409C-BE32-E72D297353CC}">
              <c16:uniqueId val="{00000004-A26C-45F6-8911-6307C095FAC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0.11891384192495646</c:v>
                </c:pt>
              </c:numCache>
            </c:numRef>
          </c:val>
          <c:extLst>
            <c:ext xmlns:c16="http://schemas.microsoft.com/office/drawing/2014/chart" uri="{C3380CC4-5D6E-409C-BE32-E72D297353CC}">
              <c16:uniqueId val="{00000005-A26C-45F6-8911-6307C095FAC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0.15839223231898192</c:v>
                </c:pt>
              </c:numCache>
            </c:numRef>
          </c:val>
          <c:extLst>
            <c:ext xmlns:c16="http://schemas.microsoft.com/office/drawing/2014/chart" uri="{C3380CC4-5D6E-409C-BE32-E72D297353CC}">
              <c16:uniqueId val="{00000006-A26C-45F6-8911-6307C095FAC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A26C-45F6-8911-6307C095FAC2}"/>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6.8438721682667101</c:v>
                </c:pt>
              </c:numCache>
            </c:numRef>
          </c:xVal>
          <c:yVal>
            <c:numLit>
              <c:formatCode>General</c:formatCode>
              <c:ptCount val="1"/>
              <c:pt idx="0">
                <c:v>1</c:v>
              </c:pt>
            </c:numLit>
          </c:yVal>
          <c:smooth val="0"/>
          <c:extLst>
            <c:ext xmlns:c16="http://schemas.microsoft.com/office/drawing/2014/chart" uri="{C3380CC4-5D6E-409C-BE32-E72D297353CC}">
              <c16:uniqueId val="{00000008-A26C-45F6-8911-6307C095FAC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A26C-45F6-8911-6307C095FAC2}"/>
              </c:ext>
            </c:extLst>
          </c:dPt>
          <c:xVal>
            <c:numRef>
              <c:f>Sheet1!$B$12</c:f>
              <c:numCache>
                <c:formatCode>General</c:formatCode>
                <c:ptCount val="1"/>
                <c:pt idx="0">
                  <c:v>6.9023373710600104</c:v>
                </c:pt>
              </c:numCache>
            </c:numRef>
          </c:xVal>
          <c:yVal>
            <c:numLit>
              <c:formatCode>General</c:formatCode>
              <c:ptCount val="1"/>
              <c:pt idx="0">
                <c:v>1</c:v>
              </c:pt>
            </c:numLit>
          </c:yVal>
          <c:smooth val="0"/>
          <c:extLst>
            <c:ext xmlns:c16="http://schemas.microsoft.com/office/drawing/2014/chart" uri="{C3380CC4-5D6E-409C-BE32-E72D297353CC}">
              <c16:uniqueId val="{0000000A-A26C-45F6-8911-6307C095FAC2}"/>
            </c:ext>
          </c:extLst>
        </c:ser>
        <c:ser>
          <c:idx val="9"/>
          <c:order val="10"/>
          <c:tx>
            <c:v>label</c:v>
          </c:tx>
          <c:spPr>
            <a:ln w="25400" cap="rnd">
              <a:noFill/>
              <a:round/>
            </a:ln>
            <a:effectLst/>
          </c:spPr>
          <c:marker>
            <c:symbol val="none"/>
          </c:marker>
          <c:dLbls>
            <c:dLbl>
              <c:idx val="0"/>
              <c:layout>
                <c:manualLayout>
                  <c:x val="-0.22176596281076871"/>
                  <c:y val="2.2291230371595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24"/>
                      <c:h val="0.44107731271406803"/>
                    </c:manualLayout>
                  </c15:layout>
                  <c15:dlblFieldTable/>
                  <c15:showDataLabelsRange val="1"/>
                </c:ext>
                <c:ext xmlns:c16="http://schemas.microsoft.com/office/drawing/2014/chart" uri="{C3380CC4-5D6E-409C-BE32-E72D297353CC}">
                  <c16:uniqueId val="{0000000B-A26C-45F6-8911-6307C095FAC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A26C-45F6-8911-6307C095FAC2}"/>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6DF1-414C-A425-AC00861DCEE8}"/>
              </c:ext>
            </c:extLst>
          </c:dPt>
          <c:cat>
            <c:numRef>
              <c:f>Sheet1!$A$11</c:f>
              <c:numCache>
                <c:formatCode>General</c:formatCode>
                <c:ptCount val="1"/>
              </c:numCache>
            </c:numRef>
          </c:cat>
          <c:val>
            <c:numRef>
              <c:f>Sheet1!$B$11</c:f>
              <c:numCache>
                <c:formatCode>General</c:formatCode>
                <c:ptCount val="1"/>
                <c:pt idx="0">
                  <c:v>5.6633427745495961</c:v>
                </c:pt>
              </c:numCache>
            </c:numRef>
          </c:val>
          <c:extLst>
            <c:ext xmlns:c16="http://schemas.microsoft.com/office/drawing/2014/chart" uri="{C3380CC4-5D6E-409C-BE32-E72D297353CC}">
              <c16:uniqueId val="{00000002-6DF1-414C-A425-AC00861DCEE8}"/>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EBE-4C85-BCC7-4AFBE0D9365D}"/>
              </c:ext>
            </c:extLst>
          </c:dPt>
          <c:cat>
            <c:numRef>
              <c:f>Sheet1!$A$11</c:f>
              <c:numCache>
                <c:formatCode>General</c:formatCode>
                <c:ptCount val="1"/>
              </c:numCache>
            </c:numRef>
          </c:cat>
          <c:val>
            <c:numRef>
              <c:f>Sheet1!$B$11</c:f>
              <c:numCache>
                <c:formatCode>General</c:formatCode>
                <c:ptCount val="1"/>
                <c:pt idx="0">
                  <c:v>5.8718602111394249</c:v>
                </c:pt>
              </c:numCache>
            </c:numRef>
          </c:val>
          <c:extLst>
            <c:ext xmlns:c16="http://schemas.microsoft.com/office/drawing/2014/chart" uri="{C3380CC4-5D6E-409C-BE32-E72D297353CC}">
              <c16:uniqueId val="{00000002-DEBE-4C85-BCC7-4AFBE0D9365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F42-42C4-BE2C-4CAA2A97967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EF42-42C4-BE2C-4CAA2A97967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EFE-4316-9060-9D9FFBFD5DB7}"/>
              </c:ext>
            </c:extLst>
          </c:dPt>
          <c:cat>
            <c:numRef>
              <c:f>Sheet1!$A$11</c:f>
              <c:numCache>
                <c:formatCode>General</c:formatCode>
                <c:ptCount val="1"/>
              </c:numCache>
            </c:numRef>
          </c:cat>
          <c:val>
            <c:numRef>
              <c:f>Sheet1!$B$11</c:f>
              <c:numCache>
                <c:formatCode>General</c:formatCode>
                <c:ptCount val="1"/>
                <c:pt idx="0">
                  <c:v>3.627946127946128</c:v>
                </c:pt>
              </c:numCache>
            </c:numRef>
          </c:val>
          <c:extLst>
            <c:ext xmlns:c16="http://schemas.microsoft.com/office/drawing/2014/chart" uri="{C3380CC4-5D6E-409C-BE32-E72D297353CC}">
              <c16:uniqueId val="{00000002-2EFE-4316-9060-9D9FFBFD5DB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4D2-4585-9EDD-72ED8048B615}"/>
              </c:ext>
            </c:extLst>
          </c:dPt>
          <c:cat>
            <c:numRef>
              <c:f>Sheet1!$A$11</c:f>
              <c:numCache>
                <c:formatCode>General</c:formatCode>
                <c:ptCount val="1"/>
              </c:numCache>
            </c:numRef>
          </c:cat>
          <c:val>
            <c:numRef>
              <c:f>Sheet1!$B$11</c:f>
              <c:numCache>
                <c:formatCode>General</c:formatCode>
                <c:ptCount val="1"/>
                <c:pt idx="0">
                  <c:v>7.6258286944612896</c:v>
                </c:pt>
              </c:numCache>
            </c:numRef>
          </c:val>
          <c:extLst>
            <c:ext xmlns:c16="http://schemas.microsoft.com/office/drawing/2014/chart" uri="{C3380CC4-5D6E-409C-BE32-E72D297353CC}">
              <c16:uniqueId val="{00000002-A4D2-4585-9EDD-72ED8048B61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912-4DF1-A71F-DB49741E5E4D}"/>
              </c:ext>
            </c:extLst>
          </c:dPt>
          <c:cat>
            <c:numRef>
              <c:f>Sheet1!$A$11</c:f>
              <c:numCache>
                <c:formatCode>General</c:formatCode>
                <c:ptCount val="1"/>
              </c:numCache>
            </c:numRef>
          </c:cat>
          <c:val>
            <c:numRef>
              <c:f>Sheet1!$B$11</c:f>
              <c:numCache>
                <c:formatCode>General</c:formatCode>
                <c:ptCount val="1"/>
                <c:pt idx="0">
                  <c:v>5.1216636992593676</c:v>
                </c:pt>
              </c:numCache>
            </c:numRef>
          </c:val>
          <c:extLst>
            <c:ext xmlns:c16="http://schemas.microsoft.com/office/drawing/2014/chart" uri="{C3380CC4-5D6E-409C-BE32-E72D297353CC}">
              <c16:uniqueId val="{00000002-4912-4DF1-A71F-DB49741E5E4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865-42AD-8EED-65DC5C6FC7F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8865-42AD-8EED-65DC5C6FC7F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Sheet1!$D$2:$D$36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Sheet1!$E$2:$E$36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Sheet1!$F$2:$F$36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Sheet1!$G$2:$G$36</c:f>
              <c:numCache>
                <c:formatCode>General</c:formatCode>
                <c:ptCount val="35"/>
                <c:pt idx="0">
                  <c:v>8.5415883861156026</c:v>
                </c:pt>
                <c:pt idx="1">
                  <c:v>8.6248698174498237</c:v>
                </c:pt>
                <c:pt idx="2">
                  <c:v>8.6453541372897078</c:v>
                </c:pt>
                <c:pt idx="3">
                  <c:v>8.7157359226690723</c:v>
                </c:pt>
                <c:pt idx="4">
                  <c:v>8.7913526835712581</c:v>
                </c:pt>
                <c:pt idx="5">
                  <c:v>8.8974350144558745</c:v>
                </c:pt>
                <c:pt idx="6">
                  <c:v>8.9030231400845992</c:v>
                </c:pt>
                <c:pt idx="7">
                  <c:v>8.9302116888953762</c:v>
                </c:pt>
                <c:pt idx="8">
                  <c:v>8.9855877436662581</c:v>
                </c:pt>
                <c:pt idx="9">
                  <c:v>8.9963560414166999</c:v>
                </c:pt>
                <c:pt idx="10">
                  <c:v>9.0010664770707436</c:v>
                </c:pt>
                <c:pt idx="11">
                  <c:v>9.0116881561978808</c:v>
                </c:pt>
                <c:pt idx="12">
                  <c:v>9.0274733130003817</c:v>
                </c:pt>
                <c:pt idx="13">
                  <c:v>9.0594878191195178</c:v>
                </c:pt>
                <c:pt idx="14">
                  <c:v>9.0995332332237808</c:v>
                </c:pt>
                <c:pt idx="15">
                  <c:v>9.1065177529588262</c:v>
                </c:pt>
                <c:pt idx="16">
                  <c:v>9.1389396246610595</c:v>
                </c:pt>
                <c:pt idx="17">
                  <c:v>9.1530855972820397</c:v>
                </c:pt>
                <c:pt idx="18">
                  <c:v>9.2096297695258702</c:v>
                </c:pt>
                <c:pt idx="19">
                  <c:v>9.2664017588326182</c:v>
                </c:pt>
                <c:pt idx="20">
                  <c:v>9.2973171601339395</c:v>
                </c:pt>
                <c:pt idx="21">
                  <c:v>9.326737243255506</c:v>
                </c:pt>
                <c:pt idx="22">
                  <c:v>9.3386642493835588</c:v>
                </c:pt>
                <c:pt idx="23">
                  <c:v>9.3588728958239074</c:v>
                </c:pt>
                <c:pt idx="24">
                  <c:v>9.3672100560213138</c:v>
                </c:pt>
                <c:pt idx="25">
                  <c:v>9.3674554785797479</c:v>
                </c:pt>
                <c:pt idx="26">
                  <c:v>9.4016394818623965</c:v>
                </c:pt>
                <c:pt idx="27">
                  <c:v>9.4262143361193154</c:v>
                </c:pt>
                <c:pt idx="28">
                  <c:v>9.508267117221898</c:v>
                </c:pt>
                <c:pt idx="29">
                  <c:v>9.5110885909227711</c:v>
                </c:pt>
                <c:pt idx="30">
                  <c:v>9.5265792563893932</c:v>
                </c:pt>
                <c:pt idx="31">
                  <c:v>9.5602004400091545</c:v>
                </c:pt>
                <c:pt idx="32">
                  <c:v>9.6071638500852536</c:v>
                </c:pt>
                <c:pt idx="33">
                  <c:v>#N/A</c:v>
                </c:pt>
                <c:pt idx="34">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Sheet1!$H$2:$H$36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9.626630314958275</c:v>
                </c:pt>
                <c:pt idx="34">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Sheet1!$I$2:$I$36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9.7889208521947353</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Sheet1!$J$2:$J$36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Sheet1!$K$2:$K$36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9.4016394818623965</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8.534492065205658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0.14050618634107259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7.9401714926969902E-2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0.82894259511209611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7.9401714926969902E-2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0.19785776669085209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9.3062836799882955</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9.1688712640297485</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296847826086956"/>
                  <c:y val="5.7448229792919168E-3"/>
                </c:manualLayout>
              </c:layout>
              <c:tx>
                <c:rich>
                  <a:bodyPr/>
                  <a:lstStyle/>
                  <a:p>
                    <a:r>
                      <a:rPr lang="en-GB" dirty="0"/>
                      <a:t>Q14.</a:t>
                    </a:r>
                    <a:r>
                      <a:rPr lang="en-GB" baseline="0" dirty="0"/>
                      <a:t> Did you NHS mental health team treat you with care and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8.5179832099236439</c:v>
                </c:pt>
              </c:numCache>
            </c:numRef>
          </c:val>
          <c:extLst>
            <c:ext xmlns:c16="http://schemas.microsoft.com/office/drawing/2014/chart" uri="{C3380CC4-5D6E-409C-BE32-E72D297353CC}">
              <c16:uniqueId val="{00000000-9640-47B9-9A1B-3511AC3111E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40-47B9-9A1B-3511AC3111E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9.4907515017828459E-2</c:v>
                </c:pt>
              </c:numCache>
            </c:numRef>
          </c:val>
          <c:extLst>
            <c:ext xmlns:c16="http://schemas.microsoft.com/office/drawing/2014/chart" uri="{C3380CC4-5D6E-409C-BE32-E72D297353CC}">
              <c16:uniqueId val="{00000002-9640-47B9-9A1B-3511AC3111E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9.1296080548438852E-2</c:v>
                </c:pt>
              </c:numCache>
            </c:numRef>
          </c:val>
          <c:extLst>
            <c:ext xmlns:c16="http://schemas.microsoft.com/office/drawing/2014/chart" uri="{C3380CC4-5D6E-409C-BE32-E72D297353CC}">
              <c16:uniqueId val="{00000003-9640-47B9-9A1B-3511AC3111E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0.95311807815475547</c:v>
                </c:pt>
              </c:numCache>
            </c:numRef>
          </c:val>
          <c:extLst>
            <c:ext xmlns:c16="http://schemas.microsoft.com/office/drawing/2014/chart" uri="{C3380CC4-5D6E-409C-BE32-E72D297353CC}">
              <c16:uniqueId val="{00000004-9640-47B9-9A1B-3511AC3111E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6.8507673815719983E-2</c:v>
                </c:pt>
              </c:numCache>
            </c:numRef>
          </c:val>
          <c:extLst>
            <c:ext xmlns:c16="http://schemas.microsoft.com/office/drawing/2014/chart" uri="{C3380CC4-5D6E-409C-BE32-E72D297353CC}">
              <c16:uniqueId val="{00000005-9640-47B9-9A1B-3511AC3111E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640-47B9-9A1B-3511AC3111E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40-47B9-9A1B-3511AC3111E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9.4969952837364975</c:v>
                </c:pt>
              </c:numCache>
            </c:numRef>
          </c:xVal>
          <c:yVal>
            <c:numLit>
              <c:formatCode>General</c:formatCode>
              <c:ptCount val="1"/>
              <c:pt idx="0">
                <c:v>1</c:v>
              </c:pt>
            </c:numLit>
          </c:yVal>
          <c:smooth val="0"/>
          <c:extLst>
            <c:ext xmlns:c16="http://schemas.microsoft.com/office/drawing/2014/chart" uri="{C3380CC4-5D6E-409C-BE32-E72D297353CC}">
              <c16:uniqueId val="{00000008-9640-47B9-9A1B-3511AC3111E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40-47B9-9A1B-3511AC3111E2}"/>
              </c:ext>
            </c:extLst>
          </c:dPt>
          <c:xVal>
            <c:numRef>
              <c:f>Sheet1!$B$12</c:f>
              <c:numCache>
                <c:formatCode>General</c:formatCode>
                <c:ptCount val="1"/>
                <c:pt idx="0">
                  <c:v>9.1807458445672889</c:v>
                </c:pt>
              </c:numCache>
            </c:numRef>
          </c:xVal>
          <c:yVal>
            <c:numLit>
              <c:formatCode>General</c:formatCode>
              <c:ptCount val="1"/>
              <c:pt idx="0">
                <c:v>1</c:v>
              </c:pt>
            </c:numLit>
          </c:yVal>
          <c:smooth val="0"/>
          <c:extLst>
            <c:ext xmlns:c16="http://schemas.microsoft.com/office/drawing/2014/chart" uri="{C3380CC4-5D6E-409C-BE32-E72D297353CC}">
              <c16:uniqueId val="{0000000A-9640-47B9-9A1B-3511AC3111E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40-47B9-9A1B-3511AC3111E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3.561172492976926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0.24253879023789704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0.10518384359056698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1.0981043463610702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0.10518384359056654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0.26760802390273764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4.2985640658782316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4.4579472999859249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Q12. Did you have to repeat your mental health history to your NHS mental health team?</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strCache>
            </c:strRef>
          </c:cat>
          <c:val>
            <c:numRef>
              <c:f>Sheet1!$D$2:$D$35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strCache>
            </c:strRef>
          </c:cat>
          <c:val>
            <c:numRef>
              <c:f>Sheet1!$E$2:$E$35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strCache>
            </c:strRef>
          </c:cat>
          <c:val>
            <c:numRef>
              <c:f>Sheet1!$F$2:$F$35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strCache>
            </c:strRef>
          </c:cat>
          <c:val>
            <c:numRef>
              <c:f>Sheet1!$G$2:$G$35</c:f>
              <c:numCache>
                <c:formatCode>General</c:formatCode>
                <c:ptCount val="34"/>
                <c:pt idx="0">
                  <c:v>7.369641309059384</c:v>
                </c:pt>
                <c:pt idx="1">
                  <c:v>7.4965937551235013</c:v>
                </c:pt>
                <c:pt idx="2">
                  <c:v>7.5450443599285819</c:v>
                </c:pt>
                <c:pt idx="3">
                  <c:v>7.5624314407837492</c:v>
                </c:pt>
                <c:pt idx="4">
                  <c:v>7.5723473382190667</c:v>
                </c:pt>
                <c:pt idx="5">
                  <c:v>7.6639149765211307</c:v>
                </c:pt>
                <c:pt idx="6">
                  <c:v>7.6837792975836292</c:v>
                </c:pt>
                <c:pt idx="7">
                  <c:v>7.7034624917800594</c:v>
                </c:pt>
                <c:pt idx="8">
                  <c:v>7.7266300293226289</c:v>
                </c:pt>
                <c:pt idx="9">
                  <c:v>7.733998147740655</c:v>
                </c:pt>
                <c:pt idx="10">
                  <c:v>7.7575805453516082</c:v>
                </c:pt>
                <c:pt idx="11">
                  <c:v>7.8053699138709378</c:v>
                </c:pt>
                <c:pt idx="12">
                  <c:v>7.822319415064662</c:v>
                </c:pt>
                <c:pt idx="13">
                  <c:v>7.829216277887725</c:v>
                </c:pt>
                <c:pt idx="14">
                  <c:v>7.8425992104944857</c:v>
                </c:pt>
                <c:pt idx="15">
                  <c:v>7.9540043743310527</c:v>
                </c:pt>
                <c:pt idx="16">
                  <c:v>7.9688414916870904</c:v>
                </c:pt>
                <c:pt idx="17">
                  <c:v>8.0194959135562609</c:v>
                </c:pt>
                <c:pt idx="18">
                  <c:v>8.0322150209683585</c:v>
                </c:pt>
                <c:pt idx="19">
                  <c:v>8.0516691473527544</c:v>
                </c:pt>
                <c:pt idx="20">
                  <c:v>8.0646383829876829</c:v>
                </c:pt>
                <c:pt idx="21">
                  <c:v>8.1123520586764464</c:v>
                </c:pt>
                <c:pt idx="22">
                  <c:v>8.1378512159624989</c:v>
                </c:pt>
                <c:pt idx="23">
                  <c:v>8.2059971741064412</c:v>
                </c:pt>
                <c:pt idx="24">
                  <c:v>8.2765616657768284</c:v>
                </c:pt>
                <c:pt idx="25">
                  <c:v>8.3598796422273622</c:v>
                </c:pt>
                <c:pt idx="26">
                  <c:v>8.3806907448539238</c:v>
                </c:pt>
                <c:pt idx="27">
                  <c:v>8.3948559649468084</c:v>
                </c:pt>
                <c:pt idx="28">
                  <c:v>8.4147665790694077</c:v>
                </c:pt>
                <c:pt idx="29">
                  <c:v>8.4419488362624673</c:v>
                </c:pt>
                <c:pt idx="30">
                  <c:v>#N/A</c:v>
                </c:pt>
                <c:pt idx="31">
                  <c:v>#N/A</c:v>
                </c:pt>
                <c:pt idx="32">
                  <c:v>#N/A</c:v>
                </c:pt>
                <c:pt idx="33">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strCache>
            </c:strRef>
          </c:cat>
          <c:val>
            <c:numRef>
              <c:f>Sheet1!$H$2:$H$35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8.5302692488844851</c:v>
                </c:pt>
                <c:pt idx="31">
                  <c:v>8.6068698048628711</c:v>
                </c:pt>
                <c:pt idx="32">
                  <c:v>#N/A</c:v>
                </c:pt>
                <c:pt idx="33">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strCache>
            </c:strRef>
          </c:cat>
          <c:val>
            <c:numRef>
              <c:f>Sheet1!$I$2:$I$35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8.7338408827629532</c:v>
                </c:pt>
                <c:pt idx="33">
                  <c:v>8.8185070807151487</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strCache>
            </c:strRef>
          </c:cat>
          <c:val>
            <c:numRef>
              <c:f>Sheet1!$J$2:$J$35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strCache>
            </c:strRef>
          </c:cat>
          <c:val>
            <c:numRef>
              <c:f>Sheet1!$K$2:$K$35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8.4147665790694077</c:v>
                </c:pt>
                <c:pt idx="29">
                  <c:v>#N/A</c:v>
                </c:pt>
                <c:pt idx="30">
                  <c:v>#N/A</c:v>
                </c:pt>
                <c:pt idx="31">
                  <c:v>#N/A</c:v>
                </c:pt>
                <c:pt idx="32">
                  <c:v>#N/A</c:v>
                </c:pt>
                <c:pt idx="33">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7.369641309059384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5.9721395996717774E-2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9.4676002446692387E-2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0.98840398138986085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9.4676002446691498E-2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0.21138838937580218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8.4147665790694077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8.0182406981977241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830664251207727"/>
                  <c:y val="5.7448229792919168E-3"/>
                </c:manualLayout>
              </c:layout>
              <c:tx>
                <c:rich>
                  <a:bodyPr/>
                  <a:lstStyle/>
                  <a:p>
                    <a:r>
                      <a:rPr lang="en-GB" dirty="0"/>
                      <a:t>Q38.</a:t>
                    </a:r>
                    <a:r>
                      <a:rPr lang="en-GB" baseline="0" dirty="0"/>
                      <a:t> Overall, in the last 12 months, how was your experience of using NHS mental health services?</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20295507246376812"/>
                      <c:h val="0.31681696726786907"/>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4BE-4677-A90E-3BBAD18AA9A5}"/>
              </c:ext>
            </c:extLst>
          </c:dPt>
          <c:cat>
            <c:numRef>
              <c:f>Sheet1!$A$11</c:f>
              <c:numCache>
                <c:formatCode>General</c:formatCode>
                <c:ptCount val="1"/>
              </c:numCache>
            </c:numRef>
          </c:cat>
          <c:val>
            <c:numRef>
              <c:f>Sheet1!$B$11</c:f>
              <c:numCache>
                <c:formatCode>General</c:formatCode>
                <c:ptCount val="1"/>
                <c:pt idx="0">
                  <c:v>2.4830437359980908</c:v>
                </c:pt>
              </c:numCache>
            </c:numRef>
          </c:val>
          <c:extLst>
            <c:ext xmlns:c16="http://schemas.microsoft.com/office/drawing/2014/chart" uri="{C3380CC4-5D6E-409C-BE32-E72D297353CC}">
              <c16:uniqueId val="{00000002-24BE-4677-A90E-3BBAD18AA9A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6.7785547315355128</c:v>
                </c:pt>
              </c:numCache>
            </c:numRef>
          </c:val>
          <c:extLst>
            <c:ext xmlns:c16="http://schemas.microsoft.com/office/drawing/2014/chart" uri="{C3380CC4-5D6E-409C-BE32-E72D297353CC}">
              <c16:uniqueId val="{00000000-7A1F-45B6-9CB8-102F659322E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1.611608381549523E-2</c:v>
                </c:pt>
              </c:numCache>
            </c:numRef>
          </c:val>
          <c:extLst>
            <c:ext xmlns:c16="http://schemas.microsoft.com/office/drawing/2014/chart" uri="{C3380CC4-5D6E-409C-BE32-E72D297353CC}">
              <c16:uniqueId val="{00000001-7A1F-45B6-9CB8-102F659322E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0.37809459227318509</c:v>
                </c:pt>
              </c:numCache>
            </c:numRef>
          </c:val>
          <c:extLst>
            <c:ext xmlns:c16="http://schemas.microsoft.com/office/drawing/2014/chart" uri="{C3380CC4-5D6E-409C-BE32-E72D297353CC}">
              <c16:uniqueId val="{00000002-7A1F-45B6-9CB8-102F659322E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0.10540994549173099</c:v>
                </c:pt>
              </c:numCache>
            </c:numRef>
          </c:val>
          <c:extLst>
            <c:ext xmlns:c16="http://schemas.microsoft.com/office/drawing/2014/chart" uri="{C3380CC4-5D6E-409C-BE32-E72D297353CC}">
              <c16:uniqueId val="{00000003-7A1F-45B6-9CB8-102F659322E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1.1004648180068459</c:v>
                </c:pt>
              </c:numCache>
            </c:numRef>
          </c:val>
          <c:extLst>
            <c:ext xmlns:c16="http://schemas.microsoft.com/office/drawing/2014/chart" uri="{C3380CC4-5D6E-409C-BE32-E72D297353CC}">
              <c16:uniqueId val="{00000004-7A1F-45B6-9CB8-102F659322E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0.10540994549173099</c:v>
                </c:pt>
              </c:numCache>
            </c:numRef>
          </c:val>
          <c:extLst>
            <c:ext xmlns:c16="http://schemas.microsoft.com/office/drawing/2014/chart" uri="{C3380CC4-5D6E-409C-BE32-E72D297353CC}">
              <c16:uniqueId val="{00000005-7A1F-45B6-9CB8-102F659322E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0.27510039148705445</c:v>
                </c:pt>
              </c:numCache>
            </c:numRef>
          </c:val>
          <c:extLst>
            <c:ext xmlns:c16="http://schemas.microsoft.com/office/drawing/2014/chart" uri="{C3380CC4-5D6E-409C-BE32-E72D297353CC}">
              <c16:uniqueId val="{00000006-7A1F-45B6-9CB8-102F659322E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A1F-45B6-9CB8-102F659322EE}"/>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8.0809875383391088</c:v>
                </c:pt>
              </c:numCache>
            </c:numRef>
          </c:xVal>
          <c:yVal>
            <c:numLit>
              <c:formatCode>General</c:formatCode>
              <c:ptCount val="1"/>
              <c:pt idx="0">
                <c:v>1</c:v>
              </c:pt>
            </c:numLit>
          </c:yVal>
          <c:smooth val="0"/>
          <c:extLst>
            <c:ext xmlns:c16="http://schemas.microsoft.com/office/drawing/2014/chart" uri="{C3380CC4-5D6E-409C-BE32-E72D297353CC}">
              <c16:uniqueId val="{00000008-7A1F-45B6-9CB8-102F659322E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A1F-45B6-9CB8-102F659322EE}"/>
              </c:ext>
            </c:extLst>
          </c:dPt>
          <c:xVal>
            <c:numRef>
              <c:f>Sheet1!$B$12</c:f>
              <c:numCache>
                <c:formatCode>General</c:formatCode>
                <c:ptCount val="1"/>
                <c:pt idx="0">
                  <c:v>7.8284077621193484</c:v>
                </c:pt>
              </c:numCache>
            </c:numRef>
          </c:xVal>
          <c:yVal>
            <c:numLit>
              <c:formatCode>General</c:formatCode>
              <c:ptCount val="1"/>
              <c:pt idx="0">
                <c:v>1</c:v>
              </c:pt>
            </c:numLit>
          </c:yVal>
          <c:smooth val="0"/>
          <c:extLst>
            <c:ext xmlns:c16="http://schemas.microsoft.com/office/drawing/2014/chart" uri="{C3380CC4-5D6E-409C-BE32-E72D297353CC}">
              <c16:uniqueId val="{0000000A-7A1F-45B6-9CB8-102F659322EE}"/>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7A1F-45B6-9CB8-102F659322EE}"/>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16/03/2026</a:t>
            </a:fld>
            <a:endParaRPr lang="en-GB"/>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16/03/2026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BDD84-7D87-DE8B-FBA6-FB6DD8C4AA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90E6EA-C121-50AD-5BC2-18F231772CA6}"/>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E4EA312-8688-BC27-BCFD-6C689524F6C1}"/>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F7BF6A-E481-CB1B-F4DF-3AD53070AC8D}"/>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0554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C1D18-745F-3C4F-2BD2-96D85A0B2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32CFE-7840-32DA-4EB3-EB9F1C9D4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3FB149-902D-386D-C335-4F6871FBB22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0407A4B-6A43-E13F-A87F-83B989C622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938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B83FD-B531-4E16-25DA-BB029B6EDF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A1DD61-5CEA-D06B-D9E2-A9199D3D00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E3EACF1-AB2F-5B94-722B-5FF26306145F}"/>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E4E2AB-242B-CD8F-D834-DB8C0674AC3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48968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84</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BBF61-A1FC-8A4D-7278-8F7B8B0FEE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B9298-2E12-7C88-36BB-BCFA2EC4524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4A2FAA-62C8-1B83-FEED-860C9E03D2F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88454D3-386A-2EAF-54F2-41EA0A677D4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48407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6D2D-A518-2810-0093-67F37A6EE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D0C06-E0EC-0D9D-02D4-59CA1994BEC0}"/>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AD5A2DD-3FAD-F403-9CD2-36384ADF577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D6016DE-E0A8-FCFC-B320-099547E8D8C1}"/>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12620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233A1-1809-CF75-DC7B-E34A1F8E8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AC4B3-682E-7383-EAEA-4609F9E244C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2C44F9A-462A-29B7-62E7-021EE7EFC6EE}"/>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A9A5F2A-734F-AC36-FD2D-5DD218EF8B70}"/>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94960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40CD9-F243-F924-D66C-1C4EB52DE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59D7C-2D56-186B-B536-58FA449DD63B}"/>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76A08754-E5E8-9C8D-590B-2123F6681391}"/>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18F132-E17D-3B21-88EF-8A44C5EBC7A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92405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D7CB9-850A-4503-3E3C-2755C3D4B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504C6F-F0E3-81FE-BAB2-FC343F648F3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4C8840-2702-4541-0AD8-1BEB7E53741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B5AA99-81E3-1958-383C-D650F63659C4}"/>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35080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BE0F-A461-A304-CB25-2354F85BE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85664-DEFD-5572-7E51-366B5A5427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68E6DE0-A0E8-B99C-F06E-0E1FBE5B2B5C}"/>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B198188-D4B0-F97A-BB20-DEC0FCFA7422}"/>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46106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B867-608E-7EE6-3567-C5E3B46A5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F4E51-7CC2-BBD6-F2B5-0B099F1C3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EAF72-B341-E9B5-B54E-679336530E84}"/>
              </a:ext>
            </a:extLst>
          </p:cNvPr>
          <p:cNvSpPr>
            <a:spLocks noGrp="1"/>
          </p:cNvSpPr>
          <p:nvPr>
            <p:ph type="body" idx="1"/>
          </p:nvPr>
        </p:nvSpPr>
        <p:spPr/>
        <p:txBody>
          <a:bodyPr/>
          <a:lstStyle/>
          <a:p>
            <a:pPr marL="0" indent="0">
              <a:buFontTx/>
              <a:buNone/>
            </a:pPr>
            <a:endParaRPr lang="en-GB"/>
          </a:p>
        </p:txBody>
      </p:sp>
      <p:sp>
        <p:nvSpPr>
          <p:cNvPr id="4" name="Slide Number Placeholder 3">
            <a:extLst>
              <a:ext uri="{FF2B5EF4-FFF2-40B4-BE49-F238E27FC236}">
                <a16:creationId xmlns:a16="http://schemas.microsoft.com/office/drawing/2014/main" id="{F69C5534-EA35-6673-4535-4720DDE28B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540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4551F-649D-1073-DFD3-212A60DFD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5001F-0C0F-F49D-DA27-53295B36A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188E0-A284-915C-C0E6-069BE701C4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AE91070-CFB5-E4AA-E31E-CD62674D75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888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78.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group of people sitting in a circle&#10;&#10;Description automatically generated">
            <a:extLst>
              <a:ext uri="{FF2B5EF4-FFF2-40B4-BE49-F238E27FC236}">
                <a16:creationId xmlns:a16="http://schemas.microsoft.com/office/drawing/2014/main" id="{B187475A-520C-AEFA-3E41-20035CFC0B2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3" name="Rectangle 2">
            <a:extLst>
              <a:ext uri="{FF2B5EF4-FFF2-40B4-BE49-F238E27FC236}">
                <a16:creationId xmlns:a16="http://schemas.microsoft.com/office/drawing/2014/main" id="{6A95131F-69FC-ACD8-B7AC-16F1507DBFE9}"/>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5097549"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RW1 | Hampshire and Isle of Wight Healthcare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7" name="Rectangle 6">
            <a:hlinkClick r:id="rId2" action="ppaction://hlinksldjump" tooltip="Benchmarking"/>
            <a:extLst>
              <a:ext uri="{FF2B5EF4-FFF2-40B4-BE49-F238E27FC236}">
                <a16:creationId xmlns:a16="http://schemas.microsoft.com/office/drawing/2014/main" id="{575724D9-05AA-6E42-2A07-A85F31084DC1}"/>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8" name="Rectangle 7">
            <a:hlinkClick r:id="rId2" action="ppaction://hlinksldjump" tooltip="Headline results"/>
            <a:extLst>
              <a:ext uri="{FF2B5EF4-FFF2-40B4-BE49-F238E27FC236}">
                <a16:creationId xmlns:a16="http://schemas.microsoft.com/office/drawing/2014/main" id="{B3B3E12D-FC88-E04A-7B31-36D26FF658D0}"/>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C03CF89F-39A5-8823-A75E-A49B92E933D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5C0A830-87D7-6D06-F796-755A6B9384B2}"/>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1" name="TextBox 20">
            <a:extLst>
              <a:ext uri="{FF2B5EF4-FFF2-40B4-BE49-F238E27FC236}">
                <a16:creationId xmlns:a16="http://schemas.microsoft.com/office/drawing/2014/main" id="{6B175A27-0773-D73C-4EB4-554CD646F379}"/>
              </a:ext>
            </a:extLst>
          </p:cNvPr>
          <p:cNvSpPr txBox="1"/>
          <p:nvPr userDrawn="1"/>
        </p:nvSpPr>
        <p:spPr>
          <a:xfrm>
            <a:off x="5403751" y="-3264"/>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9" name="TextBox 18">
            <a:extLst>
              <a:ext uri="{FF2B5EF4-FFF2-40B4-BE49-F238E27FC236}">
                <a16:creationId xmlns:a16="http://schemas.microsoft.com/office/drawing/2014/main" id="{59B6A96C-E2FB-346D-5DF2-F6467D54A86E}"/>
              </a:ext>
            </a:extLst>
          </p:cNvPr>
          <p:cNvSpPr txBox="1"/>
          <p:nvPr userDrawn="1"/>
        </p:nvSpPr>
        <p:spPr>
          <a:xfrm>
            <a:off x="367331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4" name="TextBox 13">
            <a:extLst>
              <a:ext uri="{FF2B5EF4-FFF2-40B4-BE49-F238E27FC236}">
                <a16:creationId xmlns:a16="http://schemas.microsoft.com/office/drawing/2014/main" id="{8ACC1ACD-EF5B-D740-3D61-CF87F42E26A7}"/>
              </a:ext>
            </a:extLst>
          </p:cNvPr>
          <p:cNvSpPr txBox="1"/>
          <p:nvPr userDrawn="1"/>
        </p:nvSpPr>
        <p:spPr>
          <a:xfrm>
            <a:off x="1942874"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6940052-9610-24AD-DD36-5EECDE177C03}"/>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2" name="Group 21">
            <a:extLst>
              <a:ext uri="{FF2B5EF4-FFF2-40B4-BE49-F238E27FC236}">
                <a16:creationId xmlns:a16="http://schemas.microsoft.com/office/drawing/2014/main" id="{6F8F05DD-E246-9501-521D-86B174544928}"/>
              </a:ext>
            </a:extLst>
          </p:cNvPr>
          <p:cNvGrpSpPr/>
          <p:nvPr userDrawn="1"/>
        </p:nvGrpSpPr>
        <p:grpSpPr>
          <a:xfrm>
            <a:off x="9002521" y="60079"/>
            <a:ext cx="3053560" cy="298411"/>
            <a:chOff x="8902714" y="60079"/>
            <a:chExt cx="3107187" cy="298411"/>
          </a:xfrm>
        </p:grpSpPr>
        <p:pic>
          <p:nvPicPr>
            <p:cNvPr id="23" name="Picture 22">
              <a:extLst>
                <a:ext uri="{FF2B5EF4-FFF2-40B4-BE49-F238E27FC236}">
                  <a16:creationId xmlns:a16="http://schemas.microsoft.com/office/drawing/2014/main" id="{4E8F850F-432D-0D31-C757-91078C9BFC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4" name="Picture 3" descr="NHS 10mm - RGB Blue">
              <a:extLst>
                <a:ext uri="{FF2B5EF4-FFF2-40B4-BE49-F238E27FC236}">
                  <a16:creationId xmlns:a16="http://schemas.microsoft.com/office/drawing/2014/main" id="{75FECBD3-D42B-C55C-5619-FB92DC58EDB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4">
            <a:extLst>
              <a:ext uri="{FF2B5EF4-FFF2-40B4-BE49-F238E27FC236}">
                <a16:creationId xmlns:a16="http://schemas.microsoft.com/office/drawing/2014/main" id="{CE8A5A86-84F7-39DC-2066-E8AC19C0DC9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3EC6-8FDC-4EE6-5602-AEF2312471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C6B927-7784-93F7-0E97-54ED611966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3E676D-4D67-0EEA-8541-903E17E478DE}"/>
              </a:ext>
            </a:extLst>
          </p:cNvPr>
          <p:cNvSpPr>
            <a:spLocks noGrp="1"/>
          </p:cNvSpPr>
          <p:nvPr>
            <p:ph type="dt" sz="half" idx="10"/>
          </p:nvPr>
        </p:nvSpPr>
        <p:spPr/>
        <p:txBody>
          <a:bodyPr/>
          <a:lstStyle/>
          <a:p>
            <a:fld id="{51C4608D-042F-45B7-8807-5AE945C0EC9A}" type="datetimeFigureOut">
              <a:rPr lang="en-GB" smtClean="0"/>
              <a:t>16/03/2026</a:t>
            </a:fld>
            <a:endParaRPr lang="en-GB"/>
          </a:p>
        </p:txBody>
      </p:sp>
      <p:sp>
        <p:nvSpPr>
          <p:cNvPr id="5" name="Footer Placeholder 4">
            <a:extLst>
              <a:ext uri="{FF2B5EF4-FFF2-40B4-BE49-F238E27FC236}">
                <a16:creationId xmlns:a16="http://schemas.microsoft.com/office/drawing/2014/main" id="{4683C2DD-E07C-8CC5-4678-D529C7DC06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3B466B-7182-60BC-4333-4ED9CE4EC80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228735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3288-12C6-16B3-05DB-205716C527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610894-58E6-B398-2FBA-FE71318625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BD6D85-F79D-0F1A-F222-7CC055EEC2A0}"/>
              </a:ext>
            </a:extLst>
          </p:cNvPr>
          <p:cNvSpPr>
            <a:spLocks noGrp="1"/>
          </p:cNvSpPr>
          <p:nvPr>
            <p:ph type="dt" sz="half" idx="10"/>
          </p:nvPr>
        </p:nvSpPr>
        <p:spPr/>
        <p:txBody>
          <a:bodyPr/>
          <a:lstStyle/>
          <a:p>
            <a:fld id="{51C4608D-042F-45B7-8807-5AE945C0EC9A}" type="datetimeFigureOut">
              <a:rPr lang="en-GB" smtClean="0"/>
              <a:t>16/03/2026</a:t>
            </a:fld>
            <a:endParaRPr lang="en-GB"/>
          </a:p>
        </p:txBody>
      </p:sp>
      <p:sp>
        <p:nvSpPr>
          <p:cNvPr id="5" name="Footer Placeholder 4">
            <a:extLst>
              <a:ext uri="{FF2B5EF4-FFF2-40B4-BE49-F238E27FC236}">
                <a16:creationId xmlns:a16="http://schemas.microsoft.com/office/drawing/2014/main" id="{F84B0D2B-BDC7-9382-6CB0-9F551A2BFB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BAEA28-F923-587C-8665-5B1E6CB6D17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061953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A4AC-7C21-1FA7-61D8-7BA1A29DCE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EF0A9AC-41AA-F0B4-0800-3FEADFDE767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1AC036-89CF-307D-4971-223489C65B97}"/>
              </a:ext>
            </a:extLst>
          </p:cNvPr>
          <p:cNvSpPr>
            <a:spLocks noGrp="1"/>
          </p:cNvSpPr>
          <p:nvPr>
            <p:ph type="dt" sz="half" idx="10"/>
          </p:nvPr>
        </p:nvSpPr>
        <p:spPr/>
        <p:txBody>
          <a:bodyPr/>
          <a:lstStyle/>
          <a:p>
            <a:fld id="{51C4608D-042F-45B7-8807-5AE945C0EC9A}" type="datetimeFigureOut">
              <a:rPr lang="en-GB" smtClean="0"/>
              <a:t>16/03/2026</a:t>
            </a:fld>
            <a:endParaRPr lang="en-GB"/>
          </a:p>
        </p:txBody>
      </p:sp>
      <p:sp>
        <p:nvSpPr>
          <p:cNvPr id="5" name="Footer Placeholder 4">
            <a:extLst>
              <a:ext uri="{FF2B5EF4-FFF2-40B4-BE49-F238E27FC236}">
                <a16:creationId xmlns:a16="http://schemas.microsoft.com/office/drawing/2014/main" id="{C4ECCB41-ADD6-6035-A187-67DD28AECD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1BAC0C-866B-9960-E77E-A60124D37E2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663042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C0DBD-74E3-6E2F-9C77-DEB4DFA4BC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B2B4F3-02C3-828E-8951-80635525A1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9E7C13A-833A-8178-3AD6-F5E4C26D79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EDA2D94-5C0D-238D-40C2-7C03B579A4F8}"/>
              </a:ext>
            </a:extLst>
          </p:cNvPr>
          <p:cNvSpPr>
            <a:spLocks noGrp="1"/>
          </p:cNvSpPr>
          <p:nvPr>
            <p:ph type="dt" sz="half" idx="10"/>
          </p:nvPr>
        </p:nvSpPr>
        <p:spPr/>
        <p:txBody>
          <a:bodyPr/>
          <a:lstStyle/>
          <a:p>
            <a:fld id="{51C4608D-042F-45B7-8807-5AE945C0EC9A}" type="datetimeFigureOut">
              <a:rPr lang="en-GB" smtClean="0"/>
              <a:t>16/03/2026</a:t>
            </a:fld>
            <a:endParaRPr lang="en-GB"/>
          </a:p>
        </p:txBody>
      </p:sp>
      <p:sp>
        <p:nvSpPr>
          <p:cNvPr id="6" name="Footer Placeholder 5">
            <a:extLst>
              <a:ext uri="{FF2B5EF4-FFF2-40B4-BE49-F238E27FC236}">
                <a16:creationId xmlns:a16="http://schemas.microsoft.com/office/drawing/2014/main" id="{F452DABC-5BAD-9308-099D-55748AC662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D8F142-E758-A3BF-4024-BCC6975DDD1F}"/>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658416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CBD53-DBBA-E22E-C952-7F6D4FA1FE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F0C56B-A793-EC47-41E7-94CDA3CFF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E0C2C9-D9DD-C1B2-B81A-D763CA9C8A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46FD0D-A70F-8995-D43E-DA43C2A86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B0EFCA-7E9E-99E9-1AF4-5E46A039F7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CF224E-CF69-3A66-D9E1-B2CBF407141D}"/>
              </a:ext>
            </a:extLst>
          </p:cNvPr>
          <p:cNvSpPr>
            <a:spLocks noGrp="1"/>
          </p:cNvSpPr>
          <p:nvPr>
            <p:ph type="dt" sz="half" idx="10"/>
          </p:nvPr>
        </p:nvSpPr>
        <p:spPr/>
        <p:txBody>
          <a:bodyPr/>
          <a:lstStyle/>
          <a:p>
            <a:fld id="{51C4608D-042F-45B7-8807-5AE945C0EC9A}" type="datetimeFigureOut">
              <a:rPr lang="en-GB" smtClean="0"/>
              <a:t>16/03/2026</a:t>
            </a:fld>
            <a:endParaRPr lang="en-GB"/>
          </a:p>
        </p:txBody>
      </p:sp>
      <p:sp>
        <p:nvSpPr>
          <p:cNvPr id="8" name="Footer Placeholder 7">
            <a:extLst>
              <a:ext uri="{FF2B5EF4-FFF2-40B4-BE49-F238E27FC236}">
                <a16:creationId xmlns:a16="http://schemas.microsoft.com/office/drawing/2014/main" id="{033DE82A-4B66-48EF-66C4-7840212B57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F6EFC83-5C14-5C5D-F63E-9B4207BFFEE0}"/>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826742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9F3B-E631-D291-4E63-15EC22FABD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5790EF-9CEF-B549-19D6-AA18CC107D80}"/>
              </a:ext>
            </a:extLst>
          </p:cNvPr>
          <p:cNvSpPr>
            <a:spLocks noGrp="1"/>
          </p:cNvSpPr>
          <p:nvPr>
            <p:ph type="dt" sz="half" idx="10"/>
          </p:nvPr>
        </p:nvSpPr>
        <p:spPr/>
        <p:txBody>
          <a:bodyPr/>
          <a:lstStyle/>
          <a:p>
            <a:fld id="{51C4608D-042F-45B7-8807-5AE945C0EC9A}" type="datetimeFigureOut">
              <a:rPr lang="en-GB" smtClean="0"/>
              <a:t>16/03/2026</a:t>
            </a:fld>
            <a:endParaRPr lang="en-GB"/>
          </a:p>
        </p:txBody>
      </p:sp>
      <p:sp>
        <p:nvSpPr>
          <p:cNvPr id="4" name="Footer Placeholder 3">
            <a:extLst>
              <a:ext uri="{FF2B5EF4-FFF2-40B4-BE49-F238E27FC236}">
                <a16:creationId xmlns:a16="http://schemas.microsoft.com/office/drawing/2014/main" id="{469821DB-6817-D1CC-4C76-FF1CEE3A7F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ACE1B0-9A22-5DB7-8F0A-6D142FD8CB9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362735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AECE8A-0F86-DB33-4D21-C1E343F7B570}"/>
              </a:ext>
            </a:extLst>
          </p:cNvPr>
          <p:cNvSpPr>
            <a:spLocks noGrp="1"/>
          </p:cNvSpPr>
          <p:nvPr>
            <p:ph type="dt" sz="half" idx="10"/>
          </p:nvPr>
        </p:nvSpPr>
        <p:spPr/>
        <p:txBody>
          <a:bodyPr/>
          <a:lstStyle/>
          <a:p>
            <a:fld id="{51C4608D-042F-45B7-8807-5AE945C0EC9A}" type="datetimeFigureOut">
              <a:rPr lang="en-GB" smtClean="0"/>
              <a:t>16/03/2026</a:t>
            </a:fld>
            <a:endParaRPr lang="en-GB"/>
          </a:p>
        </p:txBody>
      </p:sp>
      <p:sp>
        <p:nvSpPr>
          <p:cNvPr id="3" name="Footer Placeholder 2">
            <a:extLst>
              <a:ext uri="{FF2B5EF4-FFF2-40B4-BE49-F238E27FC236}">
                <a16:creationId xmlns:a16="http://schemas.microsoft.com/office/drawing/2014/main" id="{5A82CAC5-9606-E1BE-D5D2-2EC668940DA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57508F-6E65-19F7-3F7A-92FFD653A6F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596587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3E028-77C9-02DF-0CAF-235319466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4AFF688-F62A-780E-E5FF-2D9B61C75C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58774FA-E5A0-4526-C1CF-4C4032FA6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5EC9DA-3C8D-D120-BC10-1A892257CBDD}"/>
              </a:ext>
            </a:extLst>
          </p:cNvPr>
          <p:cNvSpPr>
            <a:spLocks noGrp="1"/>
          </p:cNvSpPr>
          <p:nvPr>
            <p:ph type="dt" sz="half" idx="10"/>
          </p:nvPr>
        </p:nvSpPr>
        <p:spPr/>
        <p:txBody>
          <a:bodyPr/>
          <a:lstStyle/>
          <a:p>
            <a:fld id="{51C4608D-042F-45B7-8807-5AE945C0EC9A}" type="datetimeFigureOut">
              <a:rPr lang="en-GB" smtClean="0"/>
              <a:t>16/03/2026</a:t>
            </a:fld>
            <a:endParaRPr lang="en-GB"/>
          </a:p>
        </p:txBody>
      </p:sp>
      <p:sp>
        <p:nvSpPr>
          <p:cNvPr id="6" name="Footer Placeholder 5">
            <a:extLst>
              <a:ext uri="{FF2B5EF4-FFF2-40B4-BE49-F238E27FC236}">
                <a16:creationId xmlns:a16="http://schemas.microsoft.com/office/drawing/2014/main" id="{47EA9EBD-D32C-9F46-B5E4-63EA13ED0D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2D4BA0-9413-E4ED-7C35-3D6EE2AD32AE}"/>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99855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57B6-76E7-254B-0E83-8F5C692CC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DAD993-4E63-DE43-4EEA-93400DCB22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0E070F-14DE-F5F2-223E-E43F06D0E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D3635A-563B-5785-9312-11FF83856EA6}"/>
              </a:ext>
            </a:extLst>
          </p:cNvPr>
          <p:cNvSpPr>
            <a:spLocks noGrp="1"/>
          </p:cNvSpPr>
          <p:nvPr>
            <p:ph type="dt" sz="half" idx="10"/>
          </p:nvPr>
        </p:nvSpPr>
        <p:spPr/>
        <p:txBody>
          <a:bodyPr/>
          <a:lstStyle/>
          <a:p>
            <a:fld id="{51C4608D-042F-45B7-8807-5AE945C0EC9A}" type="datetimeFigureOut">
              <a:rPr lang="en-GB" smtClean="0"/>
              <a:t>16/03/2026</a:t>
            </a:fld>
            <a:endParaRPr lang="en-GB"/>
          </a:p>
        </p:txBody>
      </p:sp>
      <p:sp>
        <p:nvSpPr>
          <p:cNvPr id="6" name="Footer Placeholder 5">
            <a:extLst>
              <a:ext uri="{FF2B5EF4-FFF2-40B4-BE49-F238E27FC236}">
                <a16:creationId xmlns:a16="http://schemas.microsoft.com/office/drawing/2014/main" id="{269BE27B-781C-45F1-D99D-3C1C23E22E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6C904-55ED-DE22-F167-F15EB7FF338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14336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8" name="Picture 7" descr="A person looking at a tablet&#10;&#10;Description automatically generated">
            <a:extLst>
              <a:ext uri="{FF2B5EF4-FFF2-40B4-BE49-F238E27FC236}">
                <a16:creationId xmlns:a16="http://schemas.microsoft.com/office/drawing/2014/main" id="{74C80476-7FD9-154F-1D4E-D55F5E520D6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FA7695A-BAB6-17BE-1B58-CF71C68B9AD5}"/>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5097549"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RW1 | Hampshire and Isle of Wight Healthcare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01096787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34766-BD52-7C72-64D9-1714209F8D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8A2F4E-80E4-55FD-750B-E7347B028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A31D45-7468-C35E-4E41-BD06DCDA0C4A}"/>
              </a:ext>
            </a:extLst>
          </p:cNvPr>
          <p:cNvSpPr>
            <a:spLocks noGrp="1"/>
          </p:cNvSpPr>
          <p:nvPr>
            <p:ph type="dt" sz="half" idx="10"/>
          </p:nvPr>
        </p:nvSpPr>
        <p:spPr/>
        <p:txBody>
          <a:bodyPr/>
          <a:lstStyle/>
          <a:p>
            <a:fld id="{51C4608D-042F-45B7-8807-5AE945C0EC9A}" type="datetimeFigureOut">
              <a:rPr lang="en-GB" smtClean="0"/>
              <a:t>16/03/2026</a:t>
            </a:fld>
            <a:endParaRPr lang="en-GB"/>
          </a:p>
        </p:txBody>
      </p:sp>
      <p:sp>
        <p:nvSpPr>
          <p:cNvPr id="5" name="Footer Placeholder 4">
            <a:extLst>
              <a:ext uri="{FF2B5EF4-FFF2-40B4-BE49-F238E27FC236}">
                <a16:creationId xmlns:a16="http://schemas.microsoft.com/office/drawing/2014/main" id="{1C28FCDE-71EE-54D3-1D89-F5B400B27F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7AB6D9-E7D5-B487-D06C-9AD64EF5F09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95289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D8EC8-3F0B-CAB1-58FF-4512B15BF4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126A8-DD31-C12B-B7A1-248E8FAFAF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B23C35-22FE-0045-52A9-50FC9CFC9F40}"/>
              </a:ext>
            </a:extLst>
          </p:cNvPr>
          <p:cNvSpPr>
            <a:spLocks noGrp="1"/>
          </p:cNvSpPr>
          <p:nvPr>
            <p:ph type="dt" sz="half" idx="10"/>
          </p:nvPr>
        </p:nvSpPr>
        <p:spPr/>
        <p:txBody>
          <a:bodyPr/>
          <a:lstStyle/>
          <a:p>
            <a:fld id="{51C4608D-042F-45B7-8807-5AE945C0EC9A}" type="datetimeFigureOut">
              <a:rPr lang="en-GB" smtClean="0"/>
              <a:t>16/03/2026</a:t>
            </a:fld>
            <a:endParaRPr lang="en-GB"/>
          </a:p>
        </p:txBody>
      </p:sp>
      <p:sp>
        <p:nvSpPr>
          <p:cNvPr id="5" name="Footer Placeholder 4">
            <a:extLst>
              <a:ext uri="{FF2B5EF4-FFF2-40B4-BE49-F238E27FC236}">
                <a16:creationId xmlns:a16="http://schemas.microsoft.com/office/drawing/2014/main" id="{151B61C2-5944-D6E2-E088-BD19873C26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1FA687-3B9B-0001-1AB7-8425BE3E66F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337044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person and a doctor looking at each other&#10;&#10;Description automatically generated">
            <a:extLst>
              <a:ext uri="{FF2B5EF4-FFF2-40B4-BE49-F238E27FC236}">
                <a16:creationId xmlns:a16="http://schemas.microsoft.com/office/drawing/2014/main" id="{B1765DF2-1A41-8057-FB6F-1DAC659C65D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3" name="Rectangle 2">
            <a:extLst>
              <a:ext uri="{FF2B5EF4-FFF2-40B4-BE49-F238E27FC236}">
                <a16:creationId xmlns:a16="http://schemas.microsoft.com/office/drawing/2014/main" id="{B0FCED6D-BC64-12CD-E1F4-A039225F1536}"/>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5097549"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RW1 | Hampshire and Isle of Wight Healthcare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26989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02DC52-3D0D-C393-910D-D4972FBBC79A}"/>
              </a:ext>
            </a:extLst>
          </p:cNvPr>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23413D12-5511-E9DC-1E1D-6A949976DE54}"/>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5097549"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RW1 | Hampshire and Isle of Wight Healthcare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3245537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7" name="Rectangle 6">
            <a:extLst>
              <a:ext uri="{FF2B5EF4-FFF2-40B4-BE49-F238E27FC236}">
                <a16:creationId xmlns:a16="http://schemas.microsoft.com/office/drawing/2014/main" id="{9ECD0931-1CAA-4B86-B136-24ADD913D61D}"/>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7707" y="0"/>
            <a:ext cx="140294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08869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30EB6-5F65-0E9A-5844-1608B27D882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a:solidFill>
                  <a:schemeClr val="bg1"/>
                </a:solidFill>
                <a:latin typeface="Arial" panose="020B0604020202020204" pitchFamily="34" charset="0"/>
                <a:cs typeface="Arial" panose="020B0604020202020204" pitchFamily="34" charset="0"/>
              </a:rPr>
              <a:t>Headline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41605" y="-4327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0271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6" name="Rectangle 5">
            <a:extLst>
              <a:ext uri="{FF2B5EF4-FFF2-40B4-BE49-F238E27FC236}">
                <a16:creationId xmlns:a16="http://schemas.microsoft.com/office/drawing/2014/main" id="{052CCE3D-A4CC-4B60-3799-7D3643D0DC63}"/>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32785C3-5A52-37F3-7DAC-53D380C678F2}"/>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4519C365-C0E5-4817-2E61-2BB7FB9CCC23}"/>
              </a:ext>
            </a:extLst>
          </p:cNvPr>
          <p:cNvSpPr txBox="1"/>
          <p:nvPr userDrawn="1"/>
        </p:nvSpPr>
        <p:spPr>
          <a:xfrm>
            <a:off x="5394521"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3" name="TextBox 12">
            <a:extLst>
              <a:ext uri="{FF2B5EF4-FFF2-40B4-BE49-F238E27FC236}">
                <a16:creationId xmlns:a16="http://schemas.microsoft.com/office/drawing/2014/main" id="{09DB3190-683A-865D-5E5C-59C85874274A}"/>
              </a:ext>
            </a:extLst>
          </p:cNvPr>
          <p:cNvSpPr txBox="1"/>
          <p:nvPr userDrawn="1"/>
        </p:nvSpPr>
        <p:spPr>
          <a:xfrm>
            <a:off x="366408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2" name="TextBox 11">
            <a:extLst>
              <a:ext uri="{FF2B5EF4-FFF2-40B4-BE49-F238E27FC236}">
                <a16:creationId xmlns:a16="http://schemas.microsoft.com/office/drawing/2014/main" id="{DA8C950E-0302-3BCC-7263-F838579A0977}"/>
              </a:ext>
            </a:extLst>
          </p:cNvPr>
          <p:cNvSpPr txBox="1"/>
          <p:nvPr userDrawn="1"/>
        </p:nvSpPr>
        <p:spPr>
          <a:xfrm>
            <a:off x="1933644"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2597EB-F076-7699-73D7-A10EEE82CA9B}"/>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37230" y="83022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3" name="Rectangle 12">
            <a:hlinkClick r:id="rId2" action="ppaction://hlinksldjump" tooltip="Benchmarking"/>
            <a:extLst>
              <a:ext uri="{FF2B5EF4-FFF2-40B4-BE49-F238E27FC236}">
                <a16:creationId xmlns:a16="http://schemas.microsoft.com/office/drawing/2014/main" id="{61078F16-69F6-470E-7EEB-5A5C2CF581A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7" name="Rectangle 16">
            <a:hlinkClick r:id="rId2" action="ppaction://hlinksldjump" tooltip="Headline results"/>
            <a:extLst>
              <a:ext uri="{FF2B5EF4-FFF2-40B4-BE49-F238E27FC236}">
                <a16:creationId xmlns:a16="http://schemas.microsoft.com/office/drawing/2014/main" id="{671654FA-D62C-E46F-4AF2-677A0B4BFDD1}"/>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9" name="Rectangle 18">
            <a:extLst>
              <a:ext uri="{FF2B5EF4-FFF2-40B4-BE49-F238E27FC236}">
                <a16:creationId xmlns:a16="http://schemas.microsoft.com/office/drawing/2014/main" id="{D65D241D-0AB7-47AF-D8F4-539BCC60F16A}"/>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E26BDE9-6C24-8379-F88B-85E45856E1EB}"/>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8A934E9-33F1-C6A5-8392-9B861EEB3920}"/>
              </a:ext>
            </a:extLst>
          </p:cNvPr>
          <p:cNvSpPr txBox="1"/>
          <p:nvPr userDrawn="1"/>
        </p:nvSpPr>
        <p:spPr>
          <a:xfrm>
            <a:off x="5403755"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25" name="TextBox 24">
            <a:extLst>
              <a:ext uri="{FF2B5EF4-FFF2-40B4-BE49-F238E27FC236}">
                <a16:creationId xmlns:a16="http://schemas.microsoft.com/office/drawing/2014/main" id="{CB15EEAF-7DF6-34B4-5CDD-A30A8ACE5C8E}"/>
              </a:ext>
            </a:extLst>
          </p:cNvPr>
          <p:cNvSpPr txBox="1"/>
          <p:nvPr userDrawn="1"/>
        </p:nvSpPr>
        <p:spPr>
          <a:xfrm>
            <a:off x="3673316"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4" name="TextBox 23">
            <a:extLst>
              <a:ext uri="{FF2B5EF4-FFF2-40B4-BE49-F238E27FC236}">
                <a16:creationId xmlns:a16="http://schemas.microsoft.com/office/drawing/2014/main" id="{C138795C-2E5B-E82D-5A79-966EA8DE31B1}"/>
              </a:ext>
            </a:extLst>
          </p:cNvPr>
          <p:cNvSpPr txBox="1"/>
          <p:nvPr userDrawn="1"/>
        </p:nvSpPr>
        <p:spPr>
          <a:xfrm>
            <a:off x="194287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8C83ECE-9E3F-AC06-8824-DF205E6DC74F}"/>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7" name="Group 26">
            <a:extLst>
              <a:ext uri="{FF2B5EF4-FFF2-40B4-BE49-F238E27FC236}">
                <a16:creationId xmlns:a16="http://schemas.microsoft.com/office/drawing/2014/main" id="{C018640A-D174-6142-30C1-814C060075B0}"/>
              </a:ext>
            </a:extLst>
          </p:cNvPr>
          <p:cNvGrpSpPr/>
          <p:nvPr userDrawn="1"/>
        </p:nvGrpSpPr>
        <p:grpSpPr>
          <a:xfrm>
            <a:off x="8948894" y="60079"/>
            <a:ext cx="3107187" cy="298411"/>
            <a:chOff x="8902714" y="60079"/>
            <a:chExt cx="3107187" cy="298411"/>
          </a:xfrm>
        </p:grpSpPr>
        <p:pic>
          <p:nvPicPr>
            <p:cNvPr id="28" name="Picture 27">
              <a:extLst>
                <a:ext uri="{FF2B5EF4-FFF2-40B4-BE49-F238E27FC236}">
                  <a16:creationId xmlns:a16="http://schemas.microsoft.com/office/drawing/2014/main" id="{C0AF5921-6452-5257-6709-14E9C5901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9" name="Picture 3" descr="NHS 10mm - RGB Blue">
              <a:extLst>
                <a:ext uri="{FF2B5EF4-FFF2-40B4-BE49-F238E27FC236}">
                  <a16:creationId xmlns:a16="http://schemas.microsoft.com/office/drawing/2014/main" id="{81AEA7CD-0F53-43F6-B95E-D2718AAF2F1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 name="Picture 33">
            <a:extLst>
              <a:ext uri="{FF2B5EF4-FFF2-40B4-BE49-F238E27FC236}">
                <a16:creationId xmlns:a16="http://schemas.microsoft.com/office/drawing/2014/main" id="{98F30AEA-773D-39CB-20D4-E29C85A3DB8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EF273EE-31E6-B796-4D7B-90BF029EEC7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3" name="Rectangle 2">
            <a:hlinkClick r:id="rId2" action="ppaction://hlinksldjump" tooltip="Benchmarking"/>
            <a:extLst>
              <a:ext uri="{FF2B5EF4-FFF2-40B4-BE49-F238E27FC236}">
                <a16:creationId xmlns:a16="http://schemas.microsoft.com/office/drawing/2014/main" id="{1E6607B2-C559-5053-3931-FD783934319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Rectangle 6">
            <a:hlinkClick r:id="rId2" action="ppaction://hlinksldjump" tooltip="Headline results"/>
            <a:extLst>
              <a:ext uri="{FF2B5EF4-FFF2-40B4-BE49-F238E27FC236}">
                <a16:creationId xmlns:a16="http://schemas.microsoft.com/office/drawing/2014/main" id="{2637EE96-5842-6C79-8F1E-856723F4A52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98623F76-1443-1BD1-28B5-BC8805EA1CA6}"/>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80EAE19-4958-A4F2-AE7C-DFF951EA9C1F}"/>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1" name="TextBox 10">
            <a:extLst>
              <a:ext uri="{FF2B5EF4-FFF2-40B4-BE49-F238E27FC236}">
                <a16:creationId xmlns:a16="http://schemas.microsoft.com/office/drawing/2014/main" id="{CA885029-8395-9006-1DD6-88414088664D}"/>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9" name="TextBox 18">
            <a:extLst>
              <a:ext uri="{FF2B5EF4-FFF2-40B4-BE49-F238E27FC236}">
                <a16:creationId xmlns:a16="http://schemas.microsoft.com/office/drawing/2014/main" id="{D2D7ABB3-6C23-976A-33C0-0881BD9A8598}"/>
              </a:ext>
            </a:extLst>
          </p:cNvPr>
          <p:cNvSpPr txBox="1"/>
          <p:nvPr userDrawn="1"/>
        </p:nvSpPr>
        <p:spPr>
          <a:xfrm>
            <a:off x="1933647"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2044D54-4491-7F0B-74A4-D19C44EA4263}"/>
              </a:ext>
            </a:extLst>
          </p:cNvPr>
          <p:cNvSpPr txBox="1"/>
          <p:nvPr userDrawn="1"/>
        </p:nvSpPr>
        <p:spPr>
          <a:xfrm>
            <a:off x="3664085"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2" name="TextBox 21">
            <a:extLst>
              <a:ext uri="{FF2B5EF4-FFF2-40B4-BE49-F238E27FC236}">
                <a16:creationId xmlns:a16="http://schemas.microsoft.com/office/drawing/2014/main" id="{F6AC5A1B-C37F-78B5-C10A-93C96D5597A8}"/>
              </a:ext>
            </a:extLst>
          </p:cNvPr>
          <p:cNvSpPr txBox="1"/>
          <p:nvPr userDrawn="1"/>
        </p:nvSpPr>
        <p:spPr>
          <a:xfrm>
            <a:off x="5394524" y="-3264"/>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23" name="Group 22">
            <a:extLst>
              <a:ext uri="{FF2B5EF4-FFF2-40B4-BE49-F238E27FC236}">
                <a16:creationId xmlns:a16="http://schemas.microsoft.com/office/drawing/2014/main" id="{0A226907-343D-5CB8-8739-0F3EDA6C5F50}"/>
              </a:ext>
            </a:extLst>
          </p:cNvPr>
          <p:cNvGrpSpPr/>
          <p:nvPr userDrawn="1"/>
        </p:nvGrpSpPr>
        <p:grpSpPr>
          <a:xfrm>
            <a:off x="8948894" y="60079"/>
            <a:ext cx="3107187" cy="298411"/>
            <a:chOff x="8902714" y="60079"/>
            <a:chExt cx="3107187" cy="298411"/>
          </a:xfrm>
        </p:grpSpPr>
        <p:pic>
          <p:nvPicPr>
            <p:cNvPr id="24" name="Picture 23">
              <a:extLst>
                <a:ext uri="{FF2B5EF4-FFF2-40B4-BE49-F238E27FC236}">
                  <a16:creationId xmlns:a16="http://schemas.microsoft.com/office/drawing/2014/main" id="{7F8DCA65-D38B-4153-937A-E1550D134B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643C5C4-4F1D-2F4F-1C72-B9EF55314C6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210CAB71-0D8F-18F8-EB86-106A1E0588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hange over tim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5" name="Rectangle 4">
            <a:hlinkClick r:id="rId2" action="ppaction://hlinksldjump" tooltip="Benchmarking"/>
            <a:extLst>
              <a:ext uri="{FF2B5EF4-FFF2-40B4-BE49-F238E27FC236}">
                <a16:creationId xmlns:a16="http://schemas.microsoft.com/office/drawing/2014/main" id="{22D0A7B0-CEC5-3A80-8B6B-3D2E75B2FE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hlinkClick r:id="rId2" action="ppaction://hlinksldjump" tooltip="Headline results"/>
            <a:extLst>
              <a:ext uri="{FF2B5EF4-FFF2-40B4-BE49-F238E27FC236}">
                <a16:creationId xmlns:a16="http://schemas.microsoft.com/office/drawing/2014/main" id="{65774592-03B2-0B28-1511-B640C2CC36DC}"/>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 name="Rectangle 9">
            <a:extLst>
              <a:ext uri="{FF2B5EF4-FFF2-40B4-BE49-F238E27FC236}">
                <a16:creationId xmlns:a16="http://schemas.microsoft.com/office/drawing/2014/main" id="{EF5B63FA-097D-1226-6CDC-B19D7B8BD1E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70B5E50-FC95-D8AE-4C9B-E380FA2B2497}"/>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386A0C1-22B1-DFF9-B603-897F45E3AA26}"/>
              </a:ext>
            </a:extLst>
          </p:cNvPr>
          <p:cNvSpPr txBox="1"/>
          <p:nvPr userDrawn="1"/>
        </p:nvSpPr>
        <p:spPr>
          <a:xfrm>
            <a:off x="5353929" y="-7288"/>
            <a:ext cx="174683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Comparison to other trusts</a:t>
            </a:r>
          </a:p>
          <a:p>
            <a:pPr algn="ctr"/>
            <a:r>
              <a:rPr lang="en-US" sz="900" b="1">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1B657512-42B6-5242-8C17-AAF8212832F4}"/>
              </a:ext>
            </a:extLst>
          </p:cNvPr>
          <p:cNvSpPr txBox="1"/>
          <p:nvPr userDrawn="1"/>
        </p:nvSpPr>
        <p:spPr>
          <a:xfrm>
            <a:off x="3629245"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Change over time</a:t>
            </a:r>
          </a:p>
        </p:txBody>
      </p:sp>
      <p:sp>
        <p:nvSpPr>
          <p:cNvPr id="15" name="TextBox 14">
            <a:extLst>
              <a:ext uri="{FF2B5EF4-FFF2-40B4-BE49-F238E27FC236}">
                <a16:creationId xmlns:a16="http://schemas.microsoft.com/office/drawing/2014/main" id="{72CD4772-E9E6-1FA0-28B5-826DFB54E023}"/>
              </a:ext>
            </a:extLst>
          </p:cNvPr>
          <p:cNvSpPr txBox="1"/>
          <p:nvPr userDrawn="1"/>
        </p:nvSpPr>
        <p:spPr>
          <a:xfrm>
            <a:off x="1942882"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D9E22D7-185D-32DB-747F-C2354098D8A0}"/>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19" name="Group 18">
            <a:extLst>
              <a:ext uri="{FF2B5EF4-FFF2-40B4-BE49-F238E27FC236}">
                <a16:creationId xmlns:a16="http://schemas.microsoft.com/office/drawing/2014/main" id="{BB4D0F4E-EA05-1E40-87E0-D04B8F1EEB63}"/>
              </a:ext>
            </a:extLst>
          </p:cNvPr>
          <p:cNvGrpSpPr/>
          <p:nvPr userDrawn="1"/>
        </p:nvGrpSpPr>
        <p:grpSpPr>
          <a:xfrm>
            <a:off x="9002521" y="60079"/>
            <a:ext cx="3053560" cy="298411"/>
            <a:chOff x="8902714" y="60079"/>
            <a:chExt cx="3107187" cy="298411"/>
          </a:xfrm>
        </p:grpSpPr>
        <p:pic>
          <p:nvPicPr>
            <p:cNvPr id="21" name="Picture 20">
              <a:extLst>
                <a:ext uri="{FF2B5EF4-FFF2-40B4-BE49-F238E27FC236}">
                  <a16:creationId xmlns:a16="http://schemas.microsoft.com/office/drawing/2014/main" id="{52CFE79A-6D0C-7C5B-169A-61211BCC07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2" name="Picture 3" descr="NHS 10mm - RGB Blue">
              <a:extLst>
                <a:ext uri="{FF2B5EF4-FFF2-40B4-BE49-F238E27FC236}">
                  <a16:creationId xmlns:a16="http://schemas.microsoft.com/office/drawing/2014/main" id="{D1A8990C-2BB6-034F-0C8F-DBE5928046C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2">
            <a:extLst>
              <a:ext uri="{FF2B5EF4-FFF2-40B4-BE49-F238E27FC236}">
                <a16:creationId xmlns:a16="http://schemas.microsoft.com/office/drawing/2014/main" id="{C3F55F50-3266-9FC0-EEDE-E4FBB81EA31E}"/>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704902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506869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2025 </a:t>
            </a:r>
            <a:r>
              <a:rPr lang="en-GB" sz="800">
                <a:solidFill>
                  <a:schemeClr val="tx1">
                    <a:lumMod val="75000"/>
                    <a:lumOff val="25000"/>
                  </a:schemeClr>
                </a:solidFill>
                <a:latin typeface="Arial" panose="020B0604020202020204" pitchFamily="34" charset="0"/>
                <a:cs typeface="Arial" panose="020B0604020202020204" pitchFamily="34" charset="0"/>
              </a:rPr>
              <a:t>| RW1 | Hampshire and Isle of Wight Healthcare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88" r:id="rId2"/>
    <p:sldLayoutId id="2147483789" r:id="rId3"/>
    <p:sldLayoutId id="2147483790" r:id="rId4"/>
    <p:sldLayoutId id="2147483774" r:id="rId5"/>
    <p:sldLayoutId id="2147483649" r:id="rId6"/>
    <p:sldLayoutId id="2147483770" r:id="rId7"/>
    <p:sldLayoutId id="2147483771" r:id="rId8"/>
    <p:sldLayoutId id="2147483775" r:id="rId9"/>
    <p:sldLayoutId id="21474837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8D02E9-BC29-5545-2397-3DEB3BCDC3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F00D9B-62DF-D60B-5907-F8B1BA37A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F1132C-52DB-CC44-9255-A7DC05BAB5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C4608D-042F-45B7-8807-5AE945C0EC9A}" type="datetimeFigureOut">
              <a:rPr lang="en-GB" smtClean="0"/>
              <a:t>16/03/2026</a:t>
            </a:fld>
            <a:endParaRPr lang="en-GB"/>
          </a:p>
        </p:txBody>
      </p:sp>
      <p:sp>
        <p:nvSpPr>
          <p:cNvPr id="5" name="Footer Placeholder 4">
            <a:extLst>
              <a:ext uri="{FF2B5EF4-FFF2-40B4-BE49-F238E27FC236}">
                <a16:creationId xmlns:a16="http://schemas.microsoft.com/office/drawing/2014/main" id="{227B3F09-872E-288D-E6C1-92110B5E63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92E7E8A-E3C5-F7CA-C66A-19232C73E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E7D45E-66DA-45CF-BE70-DAA70AABF287}" type="slidenum">
              <a:rPr lang="en-GB" smtClean="0"/>
              <a:t>‹#›</a:t>
            </a:fld>
            <a:endParaRPr lang="en-GB"/>
          </a:p>
        </p:txBody>
      </p:sp>
    </p:spTree>
    <p:extLst>
      <p:ext uri="{BB962C8B-B14F-4D97-AF65-F5344CB8AC3E}">
        <p14:creationId xmlns:p14="http://schemas.microsoft.com/office/powerpoint/2010/main" val="121800317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nhssurveys.org/surveys/survey/05-community-mental-health/year/2025/"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hyperlink" Target="https://nhssurveys.org/surveys/survey/05-community-mental-health/" TargetMode="Externa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8.xml"/><Relationship Id="rId5" Type="http://schemas.openxmlformats.org/officeDocument/2006/relationships/chart" Target="../charts/chart7.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73.xml"/><Relationship Id="rId13" Type="http://schemas.openxmlformats.org/officeDocument/2006/relationships/slide" Target="slide11.xml"/><Relationship Id="rId18" Type="http://schemas.openxmlformats.org/officeDocument/2006/relationships/slide" Target="slide3.xml"/><Relationship Id="rId3" Type="http://schemas.openxmlformats.org/officeDocument/2006/relationships/slide" Target="slide86.xml"/><Relationship Id="rId7" Type="http://schemas.openxmlformats.org/officeDocument/2006/relationships/slide" Target="slide74.xml"/><Relationship Id="rId12" Type="http://schemas.openxmlformats.org/officeDocument/2006/relationships/slide" Target="slide13.xml"/><Relationship Id="rId17" Type="http://schemas.openxmlformats.org/officeDocument/2006/relationships/slide" Target="slide4.xml"/><Relationship Id="rId2" Type="http://schemas.openxmlformats.org/officeDocument/2006/relationships/notesSlide" Target="../notesSlides/notesSlide2.xml"/><Relationship Id="rId16" Type="http://schemas.openxmlformats.org/officeDocument/2006/relationships/slide" Target="slide6.xml"/><Relationship Id="rId1" Type="http://schemas.openxmlformats.org/officeDocument/2006/relationships/slideLayout" Target="../slideLayouts/slideLayout5.xml"/><Relationship Id="rId6" Type="http://schemas.openxmlformats.org/officeDocument/2006/relationships/slide" Target="slide76.xml"/><Relationship Id="rId11" Type="http://schemas.openxmlformats.org/officeDocument/2006/relationships/slide" Target="slide14.xml"/><Relationship Id="rId5" Type="http://schemas.openxmlformats.org/officeDocument/2006/relationships/slide" Target="slide78.xml"/><Relationship Id="rId15" Type="http://schemas.openxmlformats.org/officeDocument/2006/relationships/slide" Target="slide7.xml"/><Relationship Id="rId10" Type="http://schemas.openxmlformats.org/officeDocument/2006/relationships/slide" Target="slide43.xml"/><Relationship Id="rId19" Type="http://schemas.openxmlformats.org/officeDocument/2006/relationships/slide" Target="slide10.xml"/><Relationship Id="rId4" Type="http://schemas.openxmlformats.org/officeDocument/2006/relationships/slide" Target="slide79.xml"/><Relationship Id="rId9" Type="http://schemas.openxmlformats.org/officeDocument/2006/relationships/slide" Target="slide72.xml"/><Relationship Id="rId14" Type="http://schemas.openxmlformats.org/officeDocument/2006/relationships/slide" Target="slide9.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8.xml"/><Relationship Id="rId5" Type="http://schemas.openxmlformats.org/officeDocument/2006/relationships/chart" Target="../charts/chart14.xml"/><Relationship Id="rId4" Type="http://schemas.openxmlformats.org/officeDocument/2006/relationships/chart" Target="../charts/chart13.xml"/></Relationships>
</file>

<file path=ppt/slides/_rels/slide2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8.xml"/><Relationship Id="rId5" Type="http://schemas.openxmlformats.org/officeDocument/2006/relationships/chart" Target="../charts/chart20.xml"/><Relationship Id="rId4" Type="http://schemas.openxmlformats.org/officeDocument/2006/relationships/chart" Target="../charts/chart19.xml"/></Relationships>
</file>

<file path=ppt/slides/_rels/slide2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8.xml"/><Relationship Id="rId5" Type="http://schemas.openxmlformats.org/officeDocument/2006/relationships/chart" Target="../charts/chart34.xml"/><Relationship Id="rId4" Type="http://schemas.openxmlformats.org/officeDocument/2006/relationships/chart" Target="../charts/chart33.xml"/></Relationships>
</file>

<file path=ppt/slides/_rels/slide34.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5-community-mental-health/03-instructions-guidance/2025/Sampling%20Instructions.docx"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chart" Target="../charts/chart46.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chart" Target="../charts/chart48.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8.xml"/><Relationship Id="rId5" Type="http://schemas.openxmlformats.org/officeDocument/2006/relationships/chart" Target="../charts/chart52.xml"/><Relationship Id="rId4" Type="http://schemas.openxmlformats.org/officeDocument/2006/relationships/chart" Target="../charts/chart51.xml"/></Relationships>
</file>

<file path=ppt/slides/_rels/slide48.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chart" Target="../charts/chart53.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chart" Target="../charts/chart55.xml"/><Relationship Id="rId1" Type="http://schemas.openxmlformats.org/officeDocument/2006/relationships/slideLayout" Target="../slideLayouts/slideLayout8.xml"/><Relationship Id="rId5" Type="http://schemas.openxmlformats.org/officeDocument/2006/relationships/chart" Target="../charts/chart58.xml"/><Relationship Id="rId4" Type="http://schemas.openxmlformats.org/officeDocument/2006/relationships/chart" Target="../charts/chart57.xml"/></Relationships>
</file>

<file path=ppt/slides/_rels/slide51.xml.rels><?xml version="1.0" encoding="UTF-8" standalone="yes"?>
<Relationships xmlns="http://schemas.openxmlformats.org/package/2006/relationships"><Relationship Id="rId2" Type="http://schemas.openxmlformats.org/officeDocument/2006/relationships/chart" Target="../charts/chart5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chart" Target="../charts/chart60.xml"/><Relationship Id="rId1" Type="http://schemas.openxmlformats.org/officeDocument/2006/relationships/slideLayout" Target="../slideLayouts/slideLayout8.xml"/><Relationship Id="rId5" Type="http://schemas.openxmlformats.org/officeDocument/2006/relationships/chart" Target="../charts/chart63.xml"/><Relationship Id="rId4" Type="http://schemas.openxmlformats.org/officeDocument/2006/relationships/chart" Target="../charts/chart62.xml"/></Relationships>
</file>

<file path=ppt/slides/_rels/slide54.xml.rels><?xml version="1.0" encoding="UTF-8" standalone="yes"?>
<Relationships xmlns="http://schemas.openxmlformats.org/package/2006/relationships"><Relationship Id="rId2" Type="http://schemas.openxmlformats.org/officeDocument/2006/relationships/chart" Target="../charts/chart6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chart" Target="../charts/chart65.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chart" Target="../charts/chart6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slide" Target="slide10.xml"/><Relationship Id="rId4" Type="http://schemas.openxmlformats.org/officeDocument/2006/relationships/hyperlink" Target="https://nhssurveys.org/surveys/survey/05-community-mental-health/year/2025/" TargetMode="External"/></Relationships>
</file>

<file path=ppt/slides/_rels/slide60.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chart" Target="../charts/chart68.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8.xml"/><Relationship Id="rId5" Type="http://schemas.openxmlformats.org/officeDocument/2006/relationships/chart" Target="../charts/chart73.xml"/><Relationship Id="rId4" Type="http://schemas.openxmlformats.org/officeDocument/2006/relationships/chart" Target="../charts/chart72.xml"/></Relationships>
</file>

<file path=ppt/slides/_rels/slide63.xml.rels><?xml version="1.0" encoding="UTF-8" standalone="yes"?>
<Relationships xmlns="http://schemas.openxmlformats.org/package/2006/relationships"><Relationship Id="rId2" Type="http://schemas.openxmlformats.org/officeDocument/2006/relationships/chart" Target="../charts/chart74.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chart" Target="../charts/chart7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chart" Target="../charts/chart77.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chart" Target="../charts/chart78.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chart" Target="../charts/chart80.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chart" Target="../charts/chart8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chart" Target="../charts/chart82.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hyperlink" Target="https://www.cqc.org.uk/what-we-do/how-we-use-information/using-data-monitor-services" TargetMode="External"/><Relationship Id="rId3" Type="http://schemas.openxmlformats.org/officeDocument/2006/relationships/slide" Target="slide14.xml"/><Relationship Id="rId7" Type="http://schemas.openxmlformats.org/officeDocument/2006/relationships/hyperlink" Target="http://www.cqc.org.uk/content/surveys"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nhssurveys.org/surveys/survey/05-community-mental-health/year/2025/" TargetMode="External"/><Relationship Id="rId5" Type="http://schemas.openxmlformats.org/officeDocument/2006/relationships/hyperlink" Target="http://www.cqc.org.uk/cmhsurvey" TargetMode="External"/><Relationship Id="rId4" Type="http://schemas.openxmlformats.org/officeDocument/2006/relationships/slide" Target="slide1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a:solidFill>
                  <a:schemeClr val="bg1"/>
                </a:solidFill>
                <a:latin typeface="Arial" panose="020B0604020202020204" pitchFamily="34" charset="0"/>
                <a:cs typeface="Arial" panose="020B0604020202020204" pitchFamily="34" charset="0"/>
              </a:rPr>
              <a:t>  </a:t>
            </a:r>
          </a:p>
        </p:txBody>
      </p:sp>
      <p:sp>
        <p:nvSpPr>
          <p:cNvPr id="4" name="title">
            <a:extLst>
              <a:ext uri="{FF2B5EF4-FFF2-40B4-BE49-F238E27FC236}">
                <a16:creationId xmlns:a16="http://schemas.microsoft.com/office/drawing/2014/main" id="{B26441FC-4139-8166-9EC0-822DD8CCACF4}"/>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Hampshire and Isle of Wight Healthcare NHS Foundation Trust</a:t>
            </a:r>
          </a:p>
        </p:txBody>
      </p:sp>
      <p:sp>
        <p:nvSpPr>
          <p:cNvPr id="6" name="Title 4" descr="&#10;">
            <a:extLst>
              <a:ext uri="{FF2B5EF4-FFF2-40B4-BE49-F238E27FC236}">
                <a16:creationId xmlns:a16="http://schemas.microsoft.com/office/drawing/2014/main" id="{240CE9F3-DCAD-33D8-BAF3-BC55056EBF50}"/>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Community Mental Health Survey</a:t>
            </a:r>
            <a:br>
              <a:rPr lang="en-GB" sz="4000" dirty="0"/>
            </a:br>
            <a:r>
              <a:rPr lang="en-GB" sz="4000" dirty="0"/>
              <a:t>Assessment Service Groups (ASG)</a:t>
            </a:r>
          </a:p>
          <a:p>
            <a:r>
              <a:rPr lang="en-GB" sz="4000" dirty="0"/>
              <a:t>Benchmark Report 2025</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139869"/>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A94B5A9A-1A51-F2E9-5CBD-CB2DEC2D3EA3}"/>
              </a:ext>
            </a:extLst>
          </p:cNvPr>
          <p:cNvSpPr>
            <a:spLocks noGrp="1"/>
          </p:cNvSpPr>
          <p:nvPr>
            <p:ph type="title"/>
          </p:nvPr>
        </p:nvSpPr>
        <p:spPr>
          <a:xfrm>
            <a:off x="419970" y="613664"/>
            <a:ext cx="11417697" cy="654856"/>
          </a:xfrm>
        </p:spPr>
        <p:txBody>
          <a:bodyPr>
            <a:normAutofit/>
          </a:bodyPr>
          <a:lstStyle/>
          <a:p>
            <a:r>
              <a:rPr lang="en-GB" dirty="0"/>
              <a:t>How questions are scored</a:t>
            </a:r>
          </a:p>
        </p:txBody>
      </p:sp>
    </p:spTree>
    <p:extLst>
      <p:ext uri="{BB962C8B-B14F-4D97-AF65-F5344CB8AC3E}">
        <p14:creationId xmlns:p14="http://schemas.microsoft.com/office/powerpoint/2010/main" val="3165532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FC77585-8F21-C10A-377B-63DA7DDDFC79}"/>
              </a:ext>
            </a:extLst>
          </p:cNvPr>
          <p:cNvSpPr txBox="1">
            <a:spLocks/>
          </p:cNvSpPr>
          <p:nvPr/>
        </p:nvSpPr>
        <p:spPr>
          <a:xfrm>
            <a:off x="420367" y="617528"/>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a:t>
            </a:r>
          </a:p>
        </p:txBody>
      </p:sp>
      <p:sp>
        <p:nvSpPr>
          <p:cNvPr id="4" name="Rectangle 3">
            <a:extLst>
              <a:ext uri="{FF2B5EF4-FFF2-40B4-BE49-F238E27FC236}">
                <a16:creationId xmlns:a16="http://schemas.microsoft.com/office/drawing/2014/main" id="{83F399E1-278C-78B6-67EE-F11F4C540CF9}"/>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419999"/>
                </a:highlight>
                <a:latin typeface="Arial" panose="020B0604020202020204" pitchFamily="34" charset="0"/>
                <a:cs typeface="Arial" panose="020B0604020202020204" pitchFamily="34" charset="0"/>
              </a:rPr>
              <a:t>dark green section</a:t>
            </a:r>
            <a:r>
              <a:rPr lang="en-GB" sz="1200" b="1">
                <a:solidFill>
                  <a:schemeClr val="bg1"/>
                </a:solidFill>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5FBD83"/>
                </a:highlight>
                <a:latin typeface="Arial" panose="020B0604020202020204" pitchFamily="34" charset="0"/>
                <a:cs typeface="Arial" panose="020B0604020202020204" pitchFamily="34" charset="0"/>
              </a:rPr>
              <a:t>mid-green section </a:t>
            </a:r>
            <a:r>
              <a:rPr lang="en-GB" sz="120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A9D18E"/>
                </a:highlight>
                <a:latin typeface="Arial" panose="020B0604020202020204" pitchFamily="34" charset="0"/>
                <a:cs typeface="Arial" panose="020B0604020202020204" pitchFamily="34" charset="0"/>
              </a:rPr>
              <a:t>light green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D9D9D9"/>
                </a:highlight>
                <a:latin typeface="Arial" panose="020B0604020202020204" pitchFamily="34" charset="0"/>
                <a:cs typeface="Arial" panose="020B0604020202020204" pitchFamily="34" charset="0"/>
              </a:rPr>
              <a:t>grey section</a:t>
            </a:r>
            <a:r>
              <a:rPr lang="en-GB" sz="120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FD966"/>
                </a:highlight>
                <a:latin typeface="Arial" panose="020B0604020202020204" pitchFamily="34" charset="0"/>
                <a:cs typeface="Arial" panose="020B0604020202020204" pitchFamily="34" charset="0"/>
              </a:rPr>
              <a:t>yellow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1BE48"/>
                </a:highlight>
                <a:latin typeface="Arial" panose="020B0604020202020204" pitchFamily="34" charset="0"/>
                <a:cs typeface="Arial" panose="020B0604020202020204" pitchFamily="34" charset="0"/>
              </a:rPr>
              <a:t>light orange section</a:t>
            </a:r>
            <a:r>
              <a:rPr lang="en-GB" sz="120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E87722"/>
                </a:highlight>
                <a:latin typeface="Arial" panose="020B0604020202020204" pitchFamily="34" charset="0"/>
                <a:cs typeface="Arial" panose="020B0604020202020204" pitchFamily="34" charset="0"/>
              </a:rPr>
              <a:t>dark orange section</a:t>
            </a:r>
            <a:r>
              <a:rPr lang="en-GB" sz="120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a:latin typeface="Arial" panose="020B0604020202020204" pitchFamily="34" charset="0"/>
                <a:cs typeface="Arial" panose="020B0604020202020204" pitchFamily="34" charset="0"/>
              </a:rPr>
              <a:t>These groupings are based on a rigorous statistical analysis of the data termed the ‘</a:t>
            </a:r>
            <a:r>
              <a:rPr lang="en-GB" sz="1200">
                <a:latin typeface="Arial" panose="020B0604020202020204" pitchFamily="34" charset="0"/>
                <a:cs typeface="Arial" panose="020B0604020202020204" pitchFamily="34" charset="0"/>
                <a:hlinkClick r:id="rId2" action="ppaction://hlinksldjump"/>
              </a:rPr>
              <a:t>expected range’ technique</a:t>
            </a:r>
            <a:r>
              <a:rPr lang="en-GB" sz="1200">
                <a:latin typeface="Arial" panose="020B0604020202020204" pitchFamily="34" charset="0"/>
                <a:cs typeface="Arial" panose="020B0604020202020204" pitchFamily="34" charset="0"/>
              </a:rPr>
              <a:t>.</a:t>
            </a:r>
          </a:p>
        </p:txBody>
      </p:sp>
      <p:sp>
        <p:nvSpPr>
          <p:cNvPr id="5" name="Rectangle 4" descr="Border box" title="Decorative">
            <a:extLst>
              <a:ext uri="{FF2B5EF4-FFF2-40B4-BE49-F238E27FC236}">
                <a16:creationId xmlns:a16="http://schemas.microsoft.com/office/drawing/2014/main" id="{0C9C1D81-A2A2-36FA-7D7F-82E0B4EBD6E4}"/>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5" descr="Border box" title="Decorative">
            <a:extLst>
              <a:ext uri="{FF2B5EF4-FFF2-40B4-BE49-F238E27FC236}">
                <a16:creationId xmlns:a16="http://schemas.microsoft.com/office/drawing/2014/main" id="{8BD43DA8-2938-FAA2-9C35-316E325D5522}"/>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6EB8B347-07E0-B462-445B-104FE23376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FB277935-A340-9120-0D26-248C8462A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489" y="1788910"/>
            <a:ext cx="5753355" cy="2255454"/>
          </a:xfrm>
          <a:prstGeom prst="rect">
            <a:avLst/>
          </a:prstGeom>
        </p:spPr>
      </p:pic>
      <p:pic>
        <p:nvPicPr>
          <p:cNvPr id="10" name="Picture 9">
            <a:extLst>
              <a:ext uri="{FF2B5EF4-FFF2-40B4-BE49-F238E27FC236}">
                <a16:creationId xmlns:a16="http://schemas.microsoft.com/office/drawing/2014/main" id="{157B2C1B-3158-1371-5D77-814C0143A36E}"/>
              </a:ext>
            </a:extLst>
          </p:cNvPr>
          <p:cNvPicPr>
            <a:picLocks noChangeAspect="1"/>
          </p:cNvPicPr>
          <p:nvPr/>
        </p:nvPicPr>
        <p:blipFill>
          <a:blip r:embed="rId4"/>
          <a:stretch>
            <a:fillRect/>
          </a:stretch>
        </p:blipFill>
        <p:spPr>
          <a:xfrm>
            <a:off x="6016489" y="4797194"/>
            <a:ext cx="5755920" cy="1476959"/>
          </a:xfrm>
          <a:prstGeom prst="rect">
            <a:avLst/>
          </a:prstGeom>
        </p:spPr>
      </p:pic>
    </p:spTree>
    <p:extLst>
      <p:ext uri="{BB962C8B-B14F-4D97-AF65-F5344CB8AC3E}">
        <p14:creationId xmlns:p14="http://schemas.microsoft.com/office/powerpoint/2010/main" val="3181858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D0C03-FFB1-8480-C37A-9D8F4854D31B}"/>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5CBFA2E0-6952-4908-9C8D-1455A3259408}"/>
              </a:ext>
            </a:extLst>
          </p:cNvPr>
          <p:cNvSpPr txBox="1">
            <a:spLocks/>
          </p:cNvSpPr>
          <p:nvPr/>
        </p:nvSpPr>
        <p:spPr>
          <a:xfrm>
            <a:off x="444458" y="611752"/>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 name="Rectangle 3">
            <a:extLst>
              <a:ext uri="{FF2B5EF4-FFF2-40B4-BE49-F238E27FC236}">
                <a16:creationId xmlns:a16="http://schemas.microsoft.com/office/drawing/2014/main" id="{892212D0-2C94-8C5E-D051-AED949B85D54}"/>
              </a:ext>
            </a:extLst>
          </p:cNvPr>
          <p:cNvSpPr/>
          <p:nvPr/>
        </p:nvSpPr>
        <p:spPr>
          <a:xfrm>
            <a:off x="419970" y="1265802"/>
            <a:ext cx="11327572" cy="3293209"/>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a:latin typeface="Arial" panose="020B0604020202020204" pitchFamily="34" charset="0"/>
                <a:cs typeface="Arial" panose="020B0604020202020204" pitchFamily="34" charset="0"/>
                <a:hlinkClick r:id="rId2"/>
              </a:rPr>
              <a:t>NHS Surveys website</a:t>
            </a:r>
            <a:r>
              <a:rPr lang="en-GB" sz="1200">
                <a:latin typeface="Arial" panose="020B0604020202020204" pitchFamily="34" charset="0"/>
                <a:cs typeface="Arial" panose="020B0604020202020204" pitchFamily="34" charset="0"/>
              </a:rPr>
              <a:t>.</a:t>
            </a:r>
          </a:p>
        </p:txBody>
      </p:sp>
      <p:sp>
        <p:nvSpPr>
          <p:cNvPr id="3" name="Slide Number Placeholder 1">
            <a:extLst>
              <a:ext uri="{FF2B5EF4-FFF2-40B4-BE49-F238E27FC236}">
                <a16:creationId xmlns:a16="http://schemas.microsoft.com/office/drawing/2014/main" id="{5B8A536F-B4CA-237F-6560-322A8677336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96271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7DEFD6F9-7B48-A5BF-051F-CB7DFB98CB48}"/>
              </a:ext>
            </a:extLst>
          </p:cNvPr>
          <p:cNvSpPr/>
          <p:nvPr/>
        </p:nvSpPr>
        <p:spPr>
          <a:xfrm>
            <a:off x="439020" y="1306236"/>
            <a:ext cx="10798442" cy="1323439"/>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The purple bar in the chart shows your trust score. The number of responses received for each evaluative question and your trust score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scoring, please refer to the </a:t>
            </a:r>
            <a:r>
              <a:rPr lang="en-GB" sz="1200" dirty="0">
                <a:latin typeface="Arial" panose="020B0604020202020204" pitchFamily="34" charset="0"/>
                <a:cs typeface="Arial" panose="020B0604020202020204" pitchFamily="34" charset="0"/>
                <a:hlinkClick r:id="rId3" action="ppaction://hlinksldjump"/>
              </a:rPr>
              <a:t>‘How questions are scored’</a:t>
            </a:r>
            <a:r>
              <a:rPr lang="en-GB" sz="1200" dirty="0">
                <a:latin typeface="Arial" panose="020B0604020202020204" pitchFamily="34" charset="0"/>
                <a:cs typeface="Arial" panose="020B0604020202020204" pitchFamily="34" charset="0"/>
              </a:rPr>
              <a:t> slide. </a:t>
            </a:r>
          </a:p>
        </p:txBody>
      </p:sp>
      <p:pic>
        <p:nvPicPr>
          <p:cNvPr id="3" name="Picture 2">
            <a:extLst>
              <a:ext uri="{FF2B5EF4-FFF2-40B4-BE49-F238E27FC236}">
                <a16:creationId xmlns:a16="http://schemas.microsoft.com/office/drawing/2014/main" id="{B2F44B8C-D4C4-D71D-6374-395A3734A1A3}"/>
              </a:ext>
            </a:extLst>
          </p:cNvPr>
          <p:cNvPicPr>
            <a:picLocks noChangeAspect="1"/>
          </p:cNvPicPr>
          <p:nvPr/>
        </p:nvPicPr>
        <p:blipFill>
          <a:blip r:embed="rId4"/>
          <a:stretch>
            <a:fillRect/>
          </a:stretch>
        </p:blipFill>
        <p:spPr>
          <a:xfrm>
            <a:off x="924561" y="3177658"/>
            <a:ext cx="8240623" cy="1635974"/>
          </a:xfrm>
          <a:prstGeom prst="rect">
            <a:avLst/>
          </a:prstGeom>
          <a:ln>
            <a:noFill/>
          </a:ln>
        </p:spPr>
      </p:pic>
      <p:pic>
        <p:nvPicPr>
          <p:cNvPr id="5" name="Picture 4" descr="A black and white rectangular box with white text&#10;&#10;Description automatically generated">
            <a:extLst>
              <a:ext uri="{FF2B5EF4-FFF2-40B4-BE49-F238E27FC236}">
                <a16:creationId xmlns:a16="http://schemas.microsoft.com/office/drawing/2014/main" id="{C0151041-0D3A-C77C-2336-7B80EE1B3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4991" y="3086217"/>
            <a:ext cx="1458700" cy="1438298"/>
          </a:xfrm>
          <a:prstGeom prst="rect">
            <a:avLst/>
          </a:prstGeom>
        </p:spPr>
      </p:pic>
      <p:sp>
        <p:nvSpPr>
          <p:cNvPr id="7" name="Rectangle 6">
            <a:extLst>
              <a:ext uri="{FF2B5EF4-FFF2-40B4-BE49-F238E27FC236}">
                <a16:creationId xmlns:a16="http://schemas.microsoft.com/office/drawing/2014/main" id="{A50D3683-6D04-F12B-1589-84949A286FD3}"/>
              </a:ext>
            </a:extLst>
          </p:cNvPr>
          <p:cNvSpPr/>
          <p:nvPr/>
        </p:nvSpPr>
        <p:spPr>
          <a:xfrm>
            <a:off x="628768" y="2938897"/>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3">
            <a:extLst>
              <a:ext uri="{FF2B5EF4-FFF2-40B4-BE49-F238E27FC236}">
                <a16:creationId xmlns:a16="http://schemas.microsoft.com/office/drawing/2014/main" id="{3D0E3495-DEFE-B757-7151-42DFB1706959}"/>
              </a:ext>
            </a:extLst>
          </p:cNvPr>
          <p:cNvSpPr>
            <a:spLocks noGrp="1"/>
          </p:cNvSpPr>
          <p:nvPr>
            <p:ph type="title"/>
          </p:nvPr>
        </p:nvSpPr>
        <p:spPr>
          <a:xfrm>
            <a:off x="439020" y="613664"/>
            <a:ext cx="11417697" cy="654856"/>
          </a:xfrm>
        </p:spPr>
        <p:txBody>
          <a:bodyPr>
            <a:normAutofit/>
          </a:bodyPr>
          <a:lstStyle/>
          <a:p>
            <a:r>
              <a:rPr lang="en-GB" dirty="0"/>
              <a:t>How to interpret charts in this report</a:t>
            </a:r>
          </a:p>
        </p:txBody>
      </p:sp>
    </p:spTree>
    <p:extLst>
      <p:ext uri="{BB962C8B-B14F-4D97-AF65-F5344CB8AC3E}">
        <p14:creationId xmlns:p14="http://schemas.microsoft.com/office/powerpoint/2010/main" val="782925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8B4044-748E-1A41-BE83-C81921BADF02}"/>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9EA8432-5498-FA4D-15DD-89222F50DD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F21960D-4988-3657-ACE4-716D29236520}"/>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690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800D2B8-D4D6-2204-422F-6809E094832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98E17ADD-F76C-F92D-2215-8467CD20B4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1F698CD-7FFC-ADD4-4188-59D5642DA70D}"/>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5258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C84CC-BEEF-28CF-5EBB-FEF38249C60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96E928-23D5-C52B-0102-9BA6DFB583E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FAFFF0A-B9E1-428A-4029-F55DD0903A25}"/>
              </a:ext>
            </a:extLst>
          </p:cNvPr>
          <p:cNvGraphicFramePr>
            <a:graphicFrameLocks noGrp="1"/>
          </p:cNvGraphicFramePr>
          <p:nvPr>
            <p:extLst>
              <p:ext uri="{D42A27DB-BD31-4B8C-83A1-F6EECF244321}">
                <p14:modId xmlns:p14="http://schemas.microsoft.com/office/powerpoint/2010/main" val="3844432352"/>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E7F51762-B7FB-D07C-506D-708B9E134EB5}"/>
              </a:ext>
            </a:extLst>
          </p:cNvPr>
          <p:cNvSpPr txBox="1"/>
          <p:nvPr/>
        </p:nvSpPr>
        <p:spPr>
          <a:xfrm>
            <a:off x="363640" y="3423146"/>
            <a:ext cx="1707950" cy="5078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Q7. </a:t>
            </a:r>
            <a:r>
              <a:rPr lang="en-GB" sz="900" dirty="0"/>
              <a:t>Was the support offered appropriate for your mental health needs?</a:t>
            </a:r>
            <a:endParaRPr lang="en-GB" dirty="0"/>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92DD716-486B-B410-E486-FED89EEBA04E}"/>
              </a:ext>
            </a:extLst>
          </p:cNvPr>
          <p:cNvGrpSpPr/>
          <p:nvPr/>
        </p:nvGrpSpPr>
        <p:grpSpPr>
          <a:xfrm>
            <a:off x="162537" y="1360256"/>
            <a:ext cx="8280000" cy="1796400"/>
            <a:chOff x="361028" y="1452764"/>
            <a:chExt cx="8280000" cy="1538336"/>
          </a:xfrm>
        </p:grpSpPr>
        <p:graphicFrame>
          <p:nvGraphicFramePr>
            <p:cNvPr id="9" name="Q6">
              <a:extLst>
                <a:ext uri="{FF2B5EF4-FFF2-40B4-BE49-F238E27FC236}">
                  <a16:creationId xmlns:a16="http://schemas.microsoft.com/office/drawing/2014/main" id="{B0D65F46-2E70-8AB2-B042-E303468C1786}"/>
                </a:ext>
              </a:extLst>
            </p:cNvPr>
            <p:cNvGraphicFramePr/>
            <p:nvPr>
              <p:extLst>
                <p:ext uri="{D42A27DB-BD31-4B8C-83A1-F6EECF244321}">
                  <p14:modId xmlns:p14="http://schemas.microsoft.com/office/powerpoint/2010/main" val="277551031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AD1FBDA-4C93-04C4-670A-998C7BE0FF89}"/>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A0EF4D8-5DED-0773-F5FD-28B28C7AD17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8F0D3B9-F0C5-2D56-590E-0A057CDC2D91}"/>
              </a:ext>
            </a:extLst>
          </p:cNvPr>
          <p:cNvSpPr>
            <a:spLocks noGrp="1"/>
          </p:cNvSpPr>
          <p:nvPr>
            <p:ph type="title"/>
          </p:nvPr>
        </p:nvSpPr>
        <p:spPr>
          <a:xfrm>
            <a:off x="419970" y="613664"/>
            <a:ext cx="11417697" cy="654856"/>
          </a:xfrm>
        </p:spPr>
        <p:txBody>
          <a:bodyPr/>
          <a:lstStyle/>
          <a:p>
            <a:r>
              <a:rPr lang="en-GB" dirty="0"/>
              <a:t>Section 1. </a:t>
            </a:r>
            <a:r>
              <a:rPr lang="en-US" dirty="0"/>
              <a:t>Support while waiting </a:t>
            </a:r>
            <a:r>
              <a:rPr lang="en-GB" dirty="0"/>
              <a:t>(continued)</a:t>
            </a:r>
          </a:p>
        </p:txBody>
      </p:sp>
      <p:graphicFrame>
        <p:nvGraphicFramePr>
          <p:cNvPr id="3" name="Q7" descr="Bar chart showing breakdown of length of stay for this NHS trust.">
            <a:extLst>
              <a:ext uri="{FF2B5EF4-FFF2-40B4-BE49-F238E27FC236}">
                <a16:creationId xmlns:a16="http://schemas.microsoft.com/office/drawing/2014/main" id="{C9004CB6-FD89-4DF6-36D4-6583C78E2201}"/>
              </a:ext>
            </a:extLst>
          </p:cNvPr>
          <p:cNvGraphicFramePr/>
          <p:nvPr>
            <p:extLst>
              <p:ext uri="{D42A27DB-BD31-4B8C-83A1-F6EECF244321}">
                <p14:modId xmlns:p14="http://schemas.microsoft.com/office/powerpoint/2010/main" val="1269289420"/>
              </p:ext>
            </p:extLst>
          </p:nvPr>
        </p:nvGraphicFramePr>
        <p:xfrm>
          <a:off x="1236883" y="3161925"/>
          <a:ext cx="8244000" cy="1166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7A143B7-F423-8DCA-0C72-BBED071688FC}"/>
              </a:ext>
            </a:extLst>
          </p:cNvPr>
          <p:cNvSpPr txBox="1"/>
          <p:nvPr/>
        </p:nvSpPr>
        <p:spPr>
          <a:xfrm>
            <a:off x="683693" y="6074747"/>
            <a:ext cx="9812030" cy="646331"/>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2270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4B8F735-592B-D44C-A3B9-CE3D252A8761}"/>
              </a:ext>
            </a:extLst>
          </p:cNvPr>
          <p:cNvSpPr>
            <a:spLocks noGrp="1"/>
          </p:cNvSpPr>
          <p:nvPr>
            <p:ph type="title"/>
          </p:nvPr>
        </p:nvSpPr>
        <p:spPr>
          <a:xfrm>
            <a:off x="419970" y="623189"/>
            <a:ext cx="11417697" cy="654856"/>
          </a:xfrm>
        </p:spPr>
        <p:txBody>
          <a:bodyPr>
            <a:normAutofit/>
          </a:bodyPr>
          <a:lstStyle/>
          <a:p>
            <a:r>
              <a:rPr lang="en-GB"/>
              <a:t>Section 2. Mental Health Team </a:t>
            </a:r>
          </a:p>
        </p:txBody>
      </p:sp>
      <p:sp>
        <p:nvSpPr>
          <p:cNvPr id="6" name="TextBox 5">
            <a:extLst>
              <a:ext uri="{FF2B5EF4-FFF2-40B4-BE49-F238E27FC236}">
                <a16:creationId xmlns:a16="http://schemas.microsoft.com/office/drawing/2014/main" id="{61437CD1-91BB-7099-C797-2A4B715F88EA}"/>
              </a:ext>
            </a:extLst>
          </p:cNvPr>
          <p:cNvSpPr txBox="1"/>
          <p:nvPr/>
        </p:nvSpPr>
        <p:spPr>
          <a:xfrm>
            <a:off x="425225" y="1153140"/>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DE8FFC55-DFEF-A24E-94CB-B118A9D4870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2E65A53E-309E-36A2-780E-26341F1DA6F2}"/>
              </a:ext>
            </a:extLst>
          </p:cNvPr>
          <p:cNvGraphicFramePr/>
          <p:nvPr>
            <p:extLst>
              <p:ext uri="{D42A27DB-BD31-4B8C-83A1-F6EECF244321}">
                <p14:modId xmlns:p14="http://schemas.microsoft.com/office/powerpoint/2010/main" val="208114429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C6D13395-6167-FB10-9E2C-81D6EE437B3C}"/>
              </a:ext>
            </a:extLst>
          </p:cNvPr>
          <p:cNvGraphicFramePr>
            <a:graphicFrameLocks noGrp="1"/>
          </p:cNvGraphicFramePr>
          <p:nvPr>
            <p:extLst>
              <p:ext uri="{D42A27DB-BD31-4B8C-83A1-F6EECF244321}">
                <p14:modId xmlns:p14="http://schemas.microsoft.com/office/powerpoint/2010/main" val="146005803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6.5</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399742E9-C281-16A9-65FA-5E5E66416C6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618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6701D-4225-6A81-459A-60F8152589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76654A-5F7E-7F7C-5646-2E9370EB405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83B21B4-72EF-ACCD-EE48-BDCD1040E5AD}"/>
              </a:ext>
            </a:extLst>
          </p:cNvPr>
          <p:cNvGraphicFramePr>
            <a:graphicFrameLocks noGrp="1"/>
          </p:cNvGraphicFramePr>
          <p:nvPr>
            <p:extLst>
              <p:ext uri="{D42A27DB-BD31-4B8C-83A1-F6EECF244321}">
                <p14:modId xmlns:p14="http://schemas.microsoft.com/office/powerpoint/2010/main" val="2860478088"/>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F3F81C1-8A30-20B9-1BB2-6BECEBF08F18}"/>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3B80D168-0A39-EF2C-EFE8-29D134BCE124}"/>
                </a:ext>
              </a:extLst>
            </p:cNvPr>
            <p:cNvGraphicFramePr/>
            <p:nvPr>
              <p:extLst>
                <p:ext uri="{D42A27DB-BD31-4B8C-83A1-F6EECF244321}">
                  <p14:modId xmlns:p14="http://schemas.microsoft.com/office/powerpoint/2010/main" val="98779184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2D90DD21-7B44-5E64-DC90-53188A49C1A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76AABD42-1F92-36C9-3164-FFE31B791E5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52880AB-41DE-5758-5EEC-C6907195A9ED}"/>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1" descr="A chart showing how your Trust scored for Q13 compared with other trusts that took part; using the ‘expected range’ analysis technique. ">
            <a:extLst>
              <a:ext uri="{FF2B5EF4-FFF2-40B4-BE49-F238E27FC236}">
                <a16:creationId xmlns:a16="http://schemas.microsoft.com/office/drawing/2014/main" id="{41E358EB-4DC9-141D-D400-B53DE773743F}"/>
              </a:ext>
            </a:extLst>
          </p:cNvPr>
          <p:cNvGraphicFramePr>
            <a:graphicFrameLocks/>
          </p:cNvGraphicFramePr>
          <p:nvPr>
            <p:extLst>
              <p:ext uri="{D42A27DB-BD31-4B8C-83A1-F6EECF244321}">
                <p14:modId xmlns:p14="http://schemas.microsoft.com/office/powerpoint/2010/main" val="2778222991"/>
              </p:ext>
            </p:extLst>
          </p:nvPr>
        </p:nvGraphicFramePr>
        <p:xfrm>
          <a:off x="196010" y="5067980"/>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0" descr="A chart showing how your Trust scored for Q13 compared with other trusts that took part; using the ‘expected range’ analysis technique. ">
            <a:extLst>
              <a:ext uri="{FF2B5EF4-FFF2-40B4-BE49-F238E27FC236}">
                <a16:creationId xmlns:a16="http://schemas.microsoft.com/office/drawing/2014/main" id="{69CBC6A6-73CF-350A-3559-86CE256DE881}"/>
              </a:ext>
            </a:extLst>
          </p:cNvPr>
          <p:cNvGraphicFramePr/>
          <p:nvPr>
            <p:extLst>
              <p:ext uri="{D42A27DB-BD31-4B8C-83A1-F6EECF244321}">
                <p14:modId xmlns:p14="http://schemas.microsoft.com/office/powerpoint/2010/main" val="3940354052"/>
              </p:ext>
            </p:extLst>
          </p:nvPr>
        </p:nvGraphicFramePr>
        <p:xfrm>
          <a:off x="196010" y="4049024"/>
          <a:ext cx="8246527" cy="10189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9" descr="A chart showing how your Trust scored for Q12 compared with other trusts that took part; using the ‘expected range’ analysis technique. ">
            <a:extLst>
              <a:ext uri="{FF2B5EF4-FFF2-40B4-BE49-F238E27FC236}">
                <a16:creationId xmlns:a16="http://schemas.microsoft.com/office/drawing/2014/main" id="{234A5B72-FDDD-A5CA-8A43-59B973ED7CF2}"/>
              </a:ext>
            </a:extLst>
          </p:cNvPr>
          <p:cNvGraphicFramePr/>
          <p:nvPr>
            <p:extLst>
              <p:ext uri="{D42A27DB-BD31-4B8C-83A1-F6EECF244321}">
                <p14:modId xmlns:p14="http://schemas.microsoft.com/office/powerpoint/2010/main" val="4049182619"/>
              </p:ext>
            </p:extLst>
          </p:nvPr>
        </p:nvGraphicFramePr>
        <p:xfrm>
          <a:off x="196010" y="2894893"/>
          <a:ext cx="8246527" cy="115413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5116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17856-CDA6-DCE6-3944-1F9610F7E1E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83594C-5F1B-C2B2-1234-83D7CD8F08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6D1CE55-F02D-D108-17D6-FD81DC4040C7}"/>
              </a:ext>
            </a:extLst>
          </p:cNvPr>
          <p:cNvGraphicFramePr>
            <a:graphicFrameLocks noGrp="1"/>
          </p:cNvGraphicFramePr>
          <p:nvPr>
            <p:extLst>
              <p:ext uri="{D42A27DB-BD31-4B8C-83A1-F6EECF244321}">
                <p14:modId xmlns:p14="http://schemas.microsoft.com/office/powerpoint/2010/main" val="3296729306"/>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6131FED6-31B6-4EE0-185A-B7DC8DD9442E}"/>
              </a:ext>
            </a:extLst>
          </p:cNvPr>
          <p:cNvSpPr txBox="1"/>
          <p:nvPr/>
        </p:nvSpPr>
        <p:spPr>
          <a:xfrm>
            <a:off x="363640" y="3251277"/>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1F59206-35E6-E4E5-DC64-BD7BA5FBA3F3}"/>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327FC3CE-EF4A-5280-34C4-391696822874}"/>
                </a:ext>
              </a:extLst>
            </p:cNvPr>
            <p:cNvGraphicFramePr/>
            <p:nvPr>
              <p:extLst>
                <p:ext uri="{D42A27DB-BD31-4B8C-83A1-F6EECF244321}">
                  <p14:modId xmlns:p14="http://schemas.microsoft.com/office/powerpoint/2010/main" val="151151812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4C7F801-DC91-1E3A-3303-6EE10EE0929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EF658D6-6EE7-29EF-174E-F0D30613F4E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158402-DC8C-8DDF-1CA8-74DA2C9B6671}"/>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BAAD636D-166B-07D7-D8C8-233D34F315C6}"/>
              </a:ext>
            </a:extLst>
          </p:cNvPr>
          <p:cNvGraphicFramePr>
            <a:graphicFrameLocks/>
          </p:cNvGraphicFramePr>
          <p:nvPr>
            <p:extLst>
              <p:ext uri="{D42A27DB-BD31-4B8C-83A1-F6EECF244321}">
                <p14:modId xmlns:p14="http://schemas.microsoft.com/office/powerpoint/2010/main" val="2009894400"/>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050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19" name="Arrow: Right 18">
            <a:extLst>
              <a:ext uri="{FF2B5EF4-FFF2-40B4-BE49-F238E27FC236}">
                <a16:creationId xmlns:a16="http://schemas.microsoft.com/office/drawing/2014/main" id="{D7230408-CD21-2877-6775-1E44D18BAA96}"/>
              </a:ext>
              <a:ext uri="{C183D7F6-B498-43B3-948B-1728B52AA6E4}">
                <adec:decorative xmlns:adec="http://schemas.microsoft.com/office/drawing/2017/decorative" val="1"/>
              </a:ext>
            </a:extLst>
          </p:cNvPr>
          <p:cNvSpPr/>
          <p:nvPr/>
        </p:nvSpPr>
        <p:spPr>
          <a:xfrm>
            <a:off x="1113850" y="1130897"/>
            <a:ext cx="8896925"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hlinkClick r:id="rId3" action="ppaction://hlinksldjump"/>
            <a:extLst>
              <a:ext uri="{FF2B5EF4-FFF2-40B4-BE49-F238E27FC236}">
                <a16:creationId xmlns:a16="http://schemas.microsoft.com/office/drawing/2014/main" id="{CA47E0F6-A60A-2533-E3AF-0F7C780F194B}"/>
              </a:ext>
            </a:extLst>
          </p:cNvPr>
          <p:cNvSpPr/>
          <p:nvPr/>
        </p:nvSpPr>
        <p:spPr>
          <a:xfrm>
            <a:off x="7586779" y="2463024"/>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70" name="Rectangle 69">
            <a:hlinkClick r:id="rId4" action="ppaction://hlinksldjump"/>
            <a:extLst>
              <a:ext uri="{FF2B5EF4-FFF2-40B4-BE49-F238E27FC236}">
                <a16:creationId xmlns:a16="http://schemas.microsoft.com/office/drawing/2014/main" id="{20895154-2664-7279-1B9F-8FE045360736}"/>
              </a:ext>
            </a:extLst>
          </p:cNvPr>
          <p:cNvSpPr/>
          <p:nvPr/>
        </p:nvSpPr>
        <p:spPr>
          <a:xfrm>
            <a:off x="7586779" y="1919046"/>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2" name="Rectangle 61" descr="Appendix" title="Section 5">
            <a:hlinkClick r:id="rId5" action="ppaction://hlinksldjump"/>
            <a:extLst>
              <a:ext uri="{FF2B5EF4-FFF2-40B4-BE49-F238E27FC236}">
                <a16:creationId xmlns:a16="http://schemas.microsoft.com/office/drawing/2014/main" id="{47ED5B43-A3DC-EBD3-5876-65AB2EBC25D9}"/>
              </a:ext>
            </a:extLst>
          </p:cNvPr>
          <p:cNvSpPr/>
          <p:nvPr/>
        </p:nvSpPr>
        <p:spPr>
          <a:xfrm>
            <a:off x="7586780" y="1039969"/>
            <a:ext cx="1731875"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a:t>
            </a:r>
          </a:p>
          <a:p>
            <a:pPr algn="ctr"/>
            <a:r>
              <a:rPr lang="en-GB" sz="1200" b="1" dirty="0">
                <a:latin typeface="Arial" panose="020B0604020202020204" pitchFamily="34" charset="0"/>
                <a:cs typeface="Arial" panose="020B0604020202020204" pitchFamily="34" charset="0"/>
              </a:rPr>
              <a:t>Comparison to other trusts</a:t>
            </a:r>
          </a:p>
        </p:txBody>
      </p:sp>
      <p:sp>
        <p:nvSpPr>
          <p:cNvPr id="64" name="hyperlink_sh_3">
            <a:hlinkClick r:id="rId6" action="ppaction://hlinksldjump"/>
            <a:extLst>
              <a:ext uri="{FF2B5EF4-FFF2-40B4-BE49-F238E27FC236}">
                <a16:creationId xmlns:a16="http://schemas.microsoft.com/office/drawing/2014/main" id="{E4DA3A68-42BF-4F2D-5BD2-7DE22952CB96}"/>
              </a:ext>
            </a:extLst>
          </p:cNvPr>
          <p:cNvSpPr/>
          <p:nvPr/>
        </p:nvSpPr>
        <p:spPr>
          <a:xfrm>
            <a:off x="5545386" y="2921108"/>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63" name="hyperlink_sh_2">
            <a:hlinkClick r:id="rId7" action="ppaction://hlinksldjump"/>
            <a:extLst>
              <a:ext uri="{FF2B5EF4-FFF2-40B4-BE49-F238E27FC236}">
                <a16:creationId xmlns:a16="http://schemas.microsoft.com/office/drawing/2014/main" id="{B9564A00-C8CB-59DF-1DE0-C551C8C72309}"/>
              </a:ext>
            </a:extLst>
          </p:cNvPr>
          <p:cNvSpPr/>
          <p:nvPr/>
        </p:nvSpPr>
        <p:spPr>
          <a:xfrm>
            <a:off x="5545386" y="2377611"/>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1" name="hyperlink_sh_1">
            <a:hlinkClick r:id="rId8" action="ppaction://hlinksldjump"/>
            <a:extLst>
              <a:ext uri="{FF2B5EF4-FFF2-40B4-BE49-F238E27FC236}">
                <a16:creationId xmlns:a16="http://schemas.microsoft.com/office/drawing/2014/main" id="{6AA7EB0B-E76D-99CC-7AA4-4496B38FD70B}"/>
              </a:ext>
            </a:extLst>
          </p:cNvPr>
          <p:cNvSpPr/>
          <p:nvPr/>
        </p:nvSpPr>
        <p:spPr>
          <a:xfrm>
            <a:off x="5551532" y="1931954"/>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sp>
        <p:nvSpPr>
          <p:cNvPr id="60" name="Rectangle 59" descr="Benchmarking" title="Section 3">
            <a:hlinkClick r:id="rId9" action="ppaction://hlinksldjump"/>
            <a:extLst>
              <a:ext uri="{FF2B5EF4-FFF2-40B4-BE49-F238E27FC236}">
                <a16:creationId xmlns:a16="http://schemas.microsoft.com/office/drawing/2014/main" id="{E5131ED1-8797-084F-9EDF-921462C80672}"/>
              </a:ext>
            </a:extLst>
          </p:cNvPr>
          <p:cNvSpPr/>
          <p:nvPr/>
        </p:nvSpPr>
        <p:spPr>
          <a:xfrm>
            <a:off x="5551532" y="1030405"/>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3.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57" name="Rectangle 56">
            <a:hlinkClick r:id="rId10" action="ppaction://hlinksldjump"/>
            <a:extLst>
              <a:ext uri="{FF2B5EF4-FFF2-40B4-BE49-F238E27FC236}">
                <a16:creationId xmlns:a16="http://schemas.microsoft.com/office/drawing/2014/main" id="{7946DD29-A98D-A9DF-B7F0-182004EAE0E2}"/>
              </a:ext>
            </a:extLst>
          </p:cNvPr>
          <p:cNvSpPr/>
          <p:nvPr/>
        </p:nvSpPr>
        <p:spPr>
          <a:xfrm>
            <a:off x="3524313" y="3779421"/>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56" name="Rectangle 55">
            <a:hlinkClick r:id="rId11" action="ppaction://hlinksldjump"/>
            <a:extLst>
              <a:ext uri="{FF2B5EF4-FFF2-40B4-BE49-F238E27FC236}">
                <a16:creationId xmlns:a16="http://schemas.microsoft.com/office/drawing/2014/main" id="{32EB8984-D67D-DE04-2AFA-52111A9F37A4}"/>
              </a:ext>
            </a:extLst>
          </p:cNvPr>
          <p:cNvSpPr/>
          <p:nvPr/>
        </p:nvSpPr>
        <p:spPr>
          <a:xfrm>
            <a:off x="3524313" y="3234059"/>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4" name="Rectangle 53">
            <a:hlinkClick r:id="rId12" action="ppaction://hlinksldjump"/>
            <a:extLst>
              <a:ext uri="{FF2B5EF4-FFF2-40B4-BE49-F238E27FC236}">
                <a16:creationId xmlns:a16="http://schemas.microsoft.com/office/drawing/2014/main" id="{7037309C-C89F-69A7-16DE-A0BD93A6C671}"/>
              </a:ext>
            </a:extLst>
          </p:cNvPr>
          <p:cNvSpPr/>
          <p:nvPr/>
        </p:nvSpPr>
        <p:spPr>
          <a:xfrm>
            <a:off x="3524313" y="280279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charts in this report</a:t>
            </a:r>
          </a:p>
        </p:txBody>
      </p:sp>
      <p:sp>
        <p:nvSpPr>
          <p:cNvPr id="58" name="Rectangle 57">
            <a:hlinkClick r:id="rId13" action="ppaction://hlinksldjump"/>
            <a:extLst>
              <a:ext uri="{FF2B5EF4-FFF2-40B4-BE49-F238E27FC236}">
                <a16:creationId xmlns:a16="http://schemas.microsoft.com/office/drawing/2014/main" id="{7A113C48-1EDE-B9D1-43AC-A076AB15AD92}"/>
              </a:ext>
            </a:extLst>
          </p:cNvPr>
          <p:cNvSpPr/>
          <p:nvPr/>
        </p:nvSpPr>
        <p:spPr>
          <a:xfrm>
            <a:off x="3527428" y="2359725"/>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55" name="Rectangle 54" descr="Benchmarking" title="Section 3">
            <a:hlinkClick r:id="rId14" action="ppaction://hlinksldjump"/>
            <a:extLst>
              <a:ext uri="{FF2B5EF4-FFF2-40B4-BE49-F238E27FC236}">
                <a16:creationId xmlns:a16="http://schemas.microsoft.com/office/drawing/2014/main" id="{8C6B4643-7CAD-7B6C-301A-DEB184F577A4}"/>
              </a:ext>
            </a:extLst>
          </p:cNvPr>
          <p:cNvSpPr/>
          <p:nvPr/>
        </p:nvSpPr>
        <p:spPr>
          <a:xfrm>
            <a:off x="3527152" y="1039969"/>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52" name="Rectangle 51">
            <a:hlinkClick r:id="rId15" action="ppaction://hlinksldjump"/>
            <a:extLst>
              <a:ext uri="{FF2B5EF4-FFF2-40B4-BE49-F238E27FC236}">
                <a16:creationId xmlns:a16="http://schemas.microsoft.com/office/drawing/2014/main" id="{49F56C13-0350-B8B1-4CFA-869BD9369636}"/>
              </a:ext>
            </a:extLst>
          </p:cNvPr>
          <p:cNvSpPr>
            <a:spLocks/>
          </p:cNvSpPr>
          <p:nvPr/>
        </p:nvSpPr>
        <p:spPr>
          <a:xfrm>
            <a:off x="1537614" y="2802395"/>
            <a:ext cx="1727999"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sp>
        <p:nvSpPr>
          <p:cNvPr id="50" name="Rectangle 49">
            <a:hlinkClick r:id="rId16" action="ppaction://hlinksldjump"/>
            <a:extLst>
              <a:ext uri="{FF2B5EF4-FFF2-40B4-BE49-F238E27FC236}">
                <a16:creationId xmlns:a16="http://schemas.microsoft.com/office/drawing/2014/main" id="{FBA58440-8B89-570D-2B18-16AAD5083349}"/>
              </a:ext>
            </a:extLst>
          </p:cNvPr>
          <p:cNvSpPr>
            <a:spLocks/>
          </p:cNvSpPr>
          <p:nvPr/>
        </p:nvSpPr>
        <p:spPr>
          <a:xfrm>
            <a:off x="1533737" y="2357978"/>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36" name="Rectangle 35">
            <a:hlinkClick r:id="rId17" action="ppaction://hlinksldjump"/>
            <a:extLst>
              <a:ext uri="{FF2B5EF4-FFF2-40B4-BE49-F238E27FC236}">
                <a16:creationId xmlns:a16="http://schemas.microsoft.com/office/drawing/2014/main" id="{D2E6A3CB-F679-860E-97C1-B4174CF4C7B3}"/>
              </a:ext>
            </a:extLst>
          </p:cNvPr>
          <p:cNvSpPr>
            <a:spLocks/>
          </p:cNvSpPr>
          <p:nvPr/>
        </p:nvSpPr>
        <p:spPr>
          <a:xfrm>
            <a:off x="1533737" y="1919046"/>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32" name="Rectangle 31" descr="Background &amp; methodology&#10;" title="Section 1">
            <a:hlinkClick r:id="rId18" action="ppaction://hlinksldjump"/>
            <a:extLst>
              <a:ext uri="{FF2B5EF4-FFF2-40B4-BE49-F238E27FC236}">
                <a16:creationId xmlns:a16="http://schemas.microsoft.com/office/drawing/2014/main" id="{DC539912-6884-1F53-CFEF-1E7A6D417768}"/>
              </a:ext>
            </a:extLst>
          </p:cNvPr>
          <p:cNvSpPr>
            <a:spLocks/>
          </p:cNvSpPr>
          <p:nvPr/>
        </p:nvSpPr>
        <p:spPr>
          <a:xfrm>
            <a:off x="1533737" y="1039969"/>
            <a:ext cx="1731876" cy="886454"/>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a:solidFill>
                  <a:srgbClr val="6D276A"/>
                </a:solidFill>
                <a:latin typeface="Arial" panose="020B0604020202020204" pitchFamily="34" charset="0"/>
                <a:cs typeface="Arial" panose="020B0604020202020204" pitchFamily="34" charset="0"/>
              </a:rPr>
              <a:t>Contents</a:t>
            </a:r>
          </a:p>
        </p:txBody>
      </p:sp>
      <p:sp>
        <p:nvSpPr>
          <p:cNvPr id="2" name="Rectangle 1">
            <a:hlinkClick r:id="rId19" action="ppaction://hlinksldjump"/>
            <a:extLst>
              <a:ext uri="{FF2B5EF4-FFF2-40B4-BE49-F238E27FC236}">
                <a16:creationId xmlns:a16="http://schemas.microsoft.com/office/drawing/2014/main" id="{1E72A525-6691-677B-DD72-1788FB6630C1}"/>
              </a:ext>
            </a:extLst>
          </p:cNvPr>
          <p:cNvSpPr>
            <a:spLocks/>
          </p:cNvSpPr>
          <p:nvPr/>
        </p:nvSpPr>
        <p:spPr>
          <a:xfrm>
            <a:off x="3527152" y="192483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How questions are scored</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FD2951B-BD9F-672B-192C-12850F114EC1}"/>
              </a:ext>
            </a:extLst>
          </p:cNvPr>
          <p:cNvSpPr>
            <a:spLocks noGrp="1"/>
          </p:cNvSpPr>
          <p:nvPr>
            <p:ph type="title"/>
          </p:nvPr>
        </p:nvSpPr>
        <p:spPr>
          <a:xfrm>
            <a:off x="419970" y="613664"/>
            <a:ext cx="11417697" cy="654856"/>
          </a:xfrm>
        </p:spPr>
        <p:txBody>
          <a:bodyPr>
            <a:normAutofit/>
          </a:bodyPr>
          <a:lstStyle/>
          <a:p>
            <a:r>
              <a:rPr lang="en-GB"/>
              <a:t>Section 3. Your care </a:t>
            </a:r>
          </a:p>
        </p:txBody>
      </p:sp>
      <p:sp>
        <p:nvSpPr>
          <p:cNvPr id="6" name="TextBox 5">
            <a:extLst>
              <a:ext uri="{FF2B5EF4-FFF2-40B4-BE49-F238E27FC236}">
                <a16:creationId xmlns:a16="http://schemas.microsoft.com/office/drawing/2014/main" id="{CBBD721C-638B-4489-0B84-1C028030D7FD}"/>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9EA5149-4F37-6217-33D7-00C18115323B}"/>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3" descr="A bar chart showing the range of section scores for all NHS trusts for Section 1 (Health and social care workers).">
            <a:extLst>
              <a:ext uri="{FF2B5EF4-FFF2-40B4-BE49-F238E27FC236}">
                <a16:creationId xmlns:a16="http://schemas.microsoft.com/office/drawing/2014/main" id="{A26280A8-4399-08D2-6320-B7839389EC15}"/>
              </a:ext>
            </a:extLst>
          </p:cNvPr>
          <p:cNvGraphicFramePr/>
          <p:nvPr>
            <p:extLst>
              <p:ext uri="{D42A27DB-BD31-4B8C-83A1-F6EECF244321}">
                <p14:modId xmlns:p14="http://schemas.microsoft.com/office/powerpoint/2010/main" val="132795485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77DC7EB-7C0B-4B85-E064-DA345A3B0297}"/>
              </a:ext>
            </a:extLst>
          </p:cNvPr>
          <p:cNvGraphicFramePr>
            <a:graphicFrameLocks noGrp="1"/>
          </p:cNvGraphicFramePr>
          <p:nvPr>
            <p:extLst>
              <p:ext uri="{D42A27DB-BD31-4B8C-83A1-F6EECF244321}">
                <p14:modId xmlns:p14="http://schemas.microsoft.com/office/powerpoint/2010/main" val="61095401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6.8</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73A3F22F-8084-F3E6-1C5D-AD61B3B897E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734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53BFE-4319-8C29-797E-1B7E2C933EA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EDD6C3-47F3-0BC8-FB37-E4CCAFEB88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8C3AB15-D2C2-F489-79D7-ADF0764CD6E6}"/>
              </a:ext>
            </a:extLst>
          </p:cNvPr>
          <p:cNvGraphicFramePr>
            <a:graphicFrameLocks noGrp="1"/>
          </p:cNvGraphicFramePr>
          <p:nvPr>
            <p:extLst>
              <p:ext uri="{D42A27DB-BD31-4B8C-83A1-F6EECF244321}">
                <p14:modId xmlns:p14="http://schemas.microsoft.com/office/powerpoint/2010/main" val="3511066307"/>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F83458DE-4613-8944-DA7E-24E8605A3DA5}"/>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58C12C8-A4BD-8519-75DB-79F34BB28743}"/>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E611E70-0FBA-D191-E493-9B6E84BBFCFB}"/>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Q16. Were you given a choice on how your care and treatment would be delivered?</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DBFF2C1-61C6-406C-B3C8-4BD160F94F10}"/>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6B1C2400-6983-93E5-7AD9-4E7DE2561266}"/>
                </a:ext>
              </a:extLst>
            </p:cNvPr>
            <p:cNvGraphicFramePr/>
            <p:nvPr>
              <p:extLst>
                <p:ext uri="{D42A27DB-BD31-4B8C-83A1-F6EECF244321}">
                  <p14:modId xmlns:p14="http://schemas.microsoft.com/office/powerpoint/2010/main" val="279611020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0FC9089-4CEB-4A90-5823-46AC139A272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226B964-A6F2-6BC2-179C-1D85A98A04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A6F3540-07D4-18E7-3905-63B75E57666C}"/>
              </a:ext>
            </a:extLst>
          </p:cNvPr>
          <p:cNvSpPr>
            <a:spLocks noGrp="1"/>
          </p:cNvSpPr>
          <p:nvPr>
            <p:ph type="title"/>
          </p:nvPr>
        </p:nvSpPr>
        <p:spPr>
          <a:xfrm>
            <a:off x="419970" y="613664"/>
            <a:ext cx="11417697" cy="654856"/>
          </a:xfrm>
        </p:spPr>
        <p:txBody>
          <a:bodyPr/>
          <a:lstStyle/>
          <a:p>
            <a:r>
              <a:rPr lang="en-GB" dirty="0"/>
              <a:t>Section 3. Your care (continued)</a:t>
            </a:r>
          </a:p>
        </p:txBody>
      </p:sp>
      <p:graphicFrame>
        <p:nvGraphicFramePr>
          <p:cNvPr id="3" name="Q18" descr="A chart showing how your Trust scored for Q13 compared with other trusts that took part; using the ‘expected range’ analysis technique. ">
            <a:extLst>
              <a:ext uri="{FF2B5EF4-FFF2-40B4-BE49-F238E27FC236}">
                <a16:creationId xmlns:a16="http://schemas.microsoft.com/office/drawing/2014/main" id="{7A824232-7453-03E0-C609-39C4F6EE2A69}"/>
              </a:ext>
            </a:extLst>
          </p:cNvPr>
          <p:cNvGraphicFramePr>
            <a:graphicFrameLocks/>
          </p:cNvGraphicFramePr>
          <p:nvPr>
            <p:extLst>
              <p:ext uri="{D42A27DB-BD31-4B8C-83A1-F6EECF244321}">
                <p14:modId xmlns:p14="http://schemas.microsoft.com/office/powerpoint/2010/main" val="133117519"/>
              </p:ext>
            </p:extLst>
          </p:nvPr>
        </p:nvGraphicFramePr>
        <p:xfrm>
          <a:off x="196010" y="5035012"/>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7" descr="A chart showing how your Trust scored for Q13 compared with other trusts that took part; using the ‘expected range’ analysis technique. ">
            <a:extLst>
              <a:ext uri="{FF2B5EF4-FFF2-40B4-BE49-F238E27FC236}">
                <a16:creationId xmlns:a16="http://schemas.microsoft.com/office/drawing/2014/main" id="{9B8FA2AD-48E2-2EC7-BC92-BAE9A9BCA25D}"/>
              </a:ext>
            </a:extLst>
          </p:cNvPr>
          <p:cNvGraphicFramePr>
            <a:graphicFrameLocks/>
          </p:cNvGraphicFramePr>
          <p:nvPr>
            <p:extLst>
              <p:ext uri="{D42A27DB-BD31-4B8C-83A1-F6EECF244321}">
                <p14:modId xmlns:p14="http://schemas.microsoft.com/office/powerpoint/2010/main" val="463321006"/>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16" descr="A chart showing how your Trust scored for Q13 compared with other trusts that took part; using the ‘expected range’ analysis technique. ">
            <a:extLst>
              <a:ext uri="{FF2B5EF4-FFF2-40B4-BE49-F238E27FC236}">
                <a16:creationId xmlns:a16="http://schemas.microsoft.com/office/drawing/2014/main" id="{DE9492E6-02C0-07A5-7AE7-2088F34BC6DD}"/>
              </a:ext>
            </a:extLst>
          </p:cNvPr>
          <p:cNvGraphicFramePr>
            <a:graphicFrameLocks/>
          </p:cNvGraphicFramePr>
          <p:nvPr>
            <p:extLst>
              <p:ext uri="{D42A27DB-BD31-4B8C-83A1-F6EECF244321}">
                <p14:modId xmlns:p14="http://schemas.microsoft.com/office/powerpoint/2010/main" val="2394626490"/>
              </p:ext>
            </p:extLst>
          </p:nvPr>
        </p:nvGraphicFramePr>
        <p:xfrm>
          <a:off x="196010" y="3051946"/>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58755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550A6-370C-A9FC-9589-D635EA3D6D4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556BE3-5AE7-7E0E-CCDA-8004AE978C7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B93CAF97-592C-0208-8337-2B3FC2C18DCA}"/>
              </a:ext>
            </a:extLst>
          </p:cNvPr>
          <p:cNvGraphicFramePr>
            <a:graphicFrameLocks noGrp="1"/>
          </p:cNvGraphicFramePr>
          <p:nvPr>
            <p:extLst>
              <p:ext uri="{D42A27DB-BD31-4B8C-83A1-F6EECF244321}">
                <p14:modId xmlns:p14="http://schemas.microsoft.com/office/powerpoint/2010/main" val="2691541473"/>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8603386-18B4-D70B-CA65-E7E5C3E3373C}"/>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5A7D2D1D-7B03-20AD-30F6-F1CB528A2E0F}"/>
                </a:ext>
              </a:extLst>
            </p:cNvPr>
            <p:cNvGraphicFramePr/>
            <p:nvPr>
              <p:extLst>
                <p:ext uri="{D42A27DB-BD31-4B8C-83A1-F6EECF244321}">
                  <p14:modId xmlns:p14="http://schemas.microsoft.com/office/powerpoint/2010/main" val="215128097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FFC57735-4059-0FD1-90FC-EF4AD202E0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744356-785D-8CE9-F54B-A4ACEDF65321}"/>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070018E-477A-B799-8770-0001850D2E1B}"/>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2222366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CEA8C5C-99E5-2115-480A-164E15E7D7C2}"/>
              </a:ext>
            </a:extLst>
          </p:cNvPr>
          <p:cNvSpPr>
            <a:spLocks noGrp="1"/>
          </p:cNvSpPr>
          <p:nvPr>
            <p:ph type="title"/>
          </p:nvPr>
        </p:nvSpPr>
        <p:spPr>
          <a:xfrm>
            <a:off x="419970" y="613664"/>
            <a:ext cx="11417697" cy="654856"/>
          </a:xfrm>
        </p:spPr>
        <p:txBody>
          <a:bodyPr>
            <a:normAutofit/>
          </a:bodyPr>
          <a:lstStyle/>
          <a:p>
            <a:r>
              <a:rPr lang="en-GB"/>
              <a:t>Section 4. Medication</a:t>
            </a:r>
          </a:p>
        </p:txBody>
      </p:sp>
      <p:sp>
        <p:nvSpPr>
          <p:cNvPr id="6" name="TextBox 5">
            <a:extLst>
              <a:ext uri="{FF2B5EF4-FFF2-40B4-BE49-F238E27FC236}">
                <a16:creationId xmlns:a16="http://schemas.microsoft.com/office/drawing/2014/main" id="{386B52AA-F9E5-13B1-1737-E71E535CC9C7}"/>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B665522-095B-84B4-F8BC-8B44E7F84ED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4" descr="A bar chart showing the range of section scores for all NHS trusts for Section 1 (Health and social care workers).">
            <a:extLst>
              <a:ext uri="{FF2B5EF4-FFF2-40B4-BE49-F238E27FC236}">
                <a16:creationId xmlns:a16="http://schemas.microsoft.com/office/drawing/2014/main" id="{B5F77B56-DAE1-C8FF-27F5-01244C5BC2B5}"/>
              </a:ext>
            </a:extLst>
          </p:cNvPr>
          <p:cNvGraphicFramePr/>
          <p:nvPr>
            <p:extLst>
              <p:ext uri="{D42A27DB-BD31-4B8C-83A1-F6EECF244321}">
                <p14:modId xmlns:p14="http://schemas.microsoft.com/office/powerpoint/2010/main" val="149700185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EBE0C87-18D7-C6F7-1EFE-B9FFEE45AFDC}"/>
              </a:ext>
            </a:extLst>
          </p:cNvPr>
          <p:cNvGraphicFramePr>
            <a:graphicFrameLocks noGrp="1"/>
          </p:cNvGraphicFramePr>
          <p:nvPr>
            <p:extLst>
              <p:ext uri="{D42A27DB-BD31-4B8C-83A1-F6EECF244321}">
                <p14:modId xmlns:p14="http://schemas.microsoft.com/office/powerpoint/2010/main" val="427411302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6.9</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C6659488-706F-3134-C7D8-5955B15DCC0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5143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20F6-4616-A0D8-D484-E4B379444B6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4110E0-C7E3-3164-904C-687A2A12CD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473F0EDF-94C5-985A-FE29-B13F875D5A12}"/>
              </a:ext>
            </a:extLst>
          </p:cNvPr>
          <p:cNvGraphicFramePr>
            <a:graphicFrameLocks noGrp="1"/>
          </p:cNvGraphicFramePr>
          <p:nvPr>
            <p:extLst>
              <p:ext uri="{D42A27DB-BD31-4B8C-83A1-F6EECF244321}">
                <p14:modId xmlns:p14="http://schemas.microsoft.com/office/powerpoint/2010/main" val="512390859"/>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7790628D-C3F7-5CE1-8EFC-665186AC3D3E}"/>
              </a:ext>
            </a:extLst>
          </p:cNvPr>
          <p:cNvSpPr txBox="1"/>
          <p:nvPr/>
        </p:nvSpPr>
        <p:spPr>
          <a:xfrm>
            <a:off x="363640" y="5256534"/>
            <a:ext cx="1707950" cy="7848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Q21_4. Have any of the following been discussed with you about your medication?</a:t>
            </a:r>
          </a:p>
          <a:p>
            <a:pPr algn="r">
              <a:defRPr/>
            </a:pPr>
            <a:r>
              <a:rPr lang="en-GB" sz="900" dirty="0">
                <a:latin typeface="Arial" panose="020B0604020202020204" pitchFamily="34" charset="0"/>
                <a:cs typeface="Arial" panose="020B0604020202020204" pitchFamily="34" charset="0"/>
              </a:rPr>
              <a:t>What will happen if I stop taking my medication</a:t>
            </a:r>
          </a:p>
        </p:txBody>
      </p:sp>
      <p:sp>
        <p:nvSpPr>
          <p:cNvPr id="16" name="TextBox 15">
            <a:extLst>
              <a:ext uri="{FF2B5EF4-FFF2-40B4-BE49-F238E27FC236}">
                <a16:creationId xmlns:a16="http://schemas.microsoft.com/office/drawing/2014/main" id="{98709FF9-43C0-E7A9-661C-CD348F59C144}"/>
              </a:ext>
            </a:extLst>
          </p:cNvPr>
          <p:cNvSpPr txBox="1"/>
          <p:nvPr/>
        </p:nvSpPr>
        <p:spPr>
          <a:xfrm>
            <a:off x="363640" y="4358263"/>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Q21_3. Have any of the following been discussed with you about your medication?</a:t>
            </a:r>
          </a:p>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Side effects of medication</a:t>
            </a:r>
          </a:p>
        </p:txBody>
      </p:sp>
      <p:sp>
        <p:nvSpPr>
          <p:cNvPr id="18" name="TextBox 17">
            <a:extLst>
              <a:ext uri="{FF2B5EF4-FFF2-40B4-BE49-F238E27FC236}">
                <a16:creationId xmlns:a16="http://schemas.microsoft.com/office/drawing/2014/main" id="{F4D09067-E4E2-DDD0-97DB-49A64EC83076}"/>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Q21_2. Have any of the following been discussed with you about your medication? Benefits of medication</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143EADA-22ED-FA62-E568-2285242EB45D}"/>
              </a:ext>
            </a:extLst>
          </p:cNvPr>
          <p:cNvGrpSpPr/>
          <p:nvPr/>
        </p:nvGrpSpPr>
        <p:grpSpPr>
          <a:xfrm>
            <a:off x="162537" y="1360256"/>
            <a:ext cx="8280000" cy="1796400"/>
            <a:chOff x="361028" y="1452764"/>
            <a:chExt cx="8280000" cy="1538336"/>
          </a:xfrm>
        </p:grpSpPr>
        <p:graphicFrame>
          <p:nvGraphicFramePr>
            <p:cNvPr id="9" name="Q21_1">
              <a:extLst>
                <a:ext uri="{FF2B5EF4-FFF2-40B4-BE49-F238E27FC236}">
                  <a16:creationId xmlns:a16="http://schemas.microsoft.com/office/drawing/2014/main" id="{5464C973-AF37-ACFC-32D0-BB427D21D5FB}"/>
                </a:ext>
              </a:extLst>
            </p:cNvPr>
            <p:cNvGraphicFramePr/>
            <p:nvPr>
              <p:extLst>
                <p:ext uri="{D42A27DB-BD31-4B8C-83A1-F6EECF244321}">
                  <p14:modId xmlns:p14="http://schemas.microsoft.com/office/powerpoint/2010/main" val="58420090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58D5548-5E14-C17C-A732-17A0B770F9A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AE70373-E032-9E82-6CAF-07EC8898DB13}"/>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D4E26477-1585-FE73-35F7-AF62CAFE0671}"/>
              </a:ext>
            </a:extLst>
          </p:cNvPr>
          <p:cNvSpPr>
            <a:spLocks noGrp="1"/>
          </p:cNvSpPr>
          <p:nvPr>
            <p:ph type="title"/>
          </p:nvPr>
        </p:nvSpPr>
        <p:spPr>
          <a:xfrm>
            <a:off x="419970" y="613664"/>
            <a:ext cx="11417697" cy="654856"/>
          </a:xfrm>
        </p:spPr>
        <p:txBody>
          <a:bodyPr/>
          <a:lstStyle/>
          <a:p>
            <a:r>
              <a:rPr lang="en-GB" dirty="0"/>
              <a:t>Section 4. Medication (continued)</a:t>
            </a:r>
          </a:p>
        </p:txBody>
      </p:sp>
      <p:graphicFrame>
        <p:nvGraphicFramePr>
          <p:cNvPr id="3" name="Q21_3" descr="A chart showing how your Trust scored for Q13 compared with other trusts that took part; using the ‘expected range’ analysis technique. ">
            <a:extLst>
              <a:ext uri="{FF2B5EF4-FFF2-40B4-BE49-F238E27FC236}">
                <a16:creationId xmlns:a16="http://schemas.microsoft.com/office/drawing/2014/main" id="{AC35C015-B3C3-C475-C2FC-2B0454043B14}"/>
              </a:ext>
            </a:extLst>
          </p:cNvPr>
          <p:cNvGraphicFramePr>
            <a:graphicFrameLocks/>
          </p:cNvGraphicFramePr>
          <p:nvPr>
            <p:extLst>
              <p:ext uri="{D42A27DB-BD31-4B8C-83A1-F6EECF244321}">
                <p14:modId xmlns:p14="http://schemas.microsoft.com/office/powerpoint/2010/main" val="1740057023"/>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1_4" descr="A chart showing how your Trust scored for Q13 compared with other trusts that took part; using the ‘expected range’ analysis technique. ">
            <a:extLst>
              <a:ext uri="{FF2B5EF4-FFF2-40B4-BE49-F238E27FC236}">
                <a16:creationId xmlns:a16="http://schemas.microsoft.com/office/drawing/2014/main" id="{E084C2F9-6084-2894-C495-1EC90A183D83}"/>
              </a:ext>
            </a:extLst>
          </p:cNvPr>
          <p:cNvGraphicFramePr>
            <a:graphicFrameLocks/>
          </p:cNvGraphicFramePr>
          <p:nvPr>
            <p:extLst>
              <p:ext uri="{D42A27DB-BD31-4B8C-83A1-F6EECF244321}">
                <p14:modId xmlns:p14="http://schemas.microsoft.com/office/powerpoint/2010/main" val="244509102"/>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21_2" descr="A chart showing how your Trust scored for Q13 compared with other trusts that took part; using the ‘expected range’ analysis technique. ">
            <a:extLst>
              <a:ext uri="{FF2B5EF4-FFF2-40B4-BE49-F238E27FC236}">
                <a16:creationId xmlns:a16="http://schemas.microsoft.com/office/drawing/2014/main" id="{39CC8D93-4FA0-FE30-BA71-1D43DC39383E}"/>
              </a:ext>
            </a:extLst>
          </p:cNvPr>
          <p:cNvGraphicFramePr>
            <a:graphicFrameLocks/>
          </p:cNvGraphicFramePr>
          <p:nvPr>
            <p:extLst>
              <p:ext uri="{D42A27DB-BD31-4B8C-83A1-F6EECF244321}">
                <p14:modId xmlns:p14="http://schemas.microsoft.com/office/powerpoint/2010/main" val="146494734"/>
              </p:ext>
            </p:extLst>
          </p:nvPr>
        </p:nvGraphicFramePr>
        <p:xfrm>
          <a:off x="196010" y="3122049"/>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02190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BE8DF-BDE0-67B5-9A30-9C0615DEA14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AA40F-F878-2201-0C9C-B64CB13CEAC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FFC29B33-BA73-5811-E3F4-9B41F948E087}"/>
              </a:ext>
            </a:extLst>
          </p:cNvPr>
          <p:cNvGraphicFramePr>
            <a:graphicFrameLocks noGrp="1"/>
          </p:cNvGraphicFramePr>
          <p:nvPr>
            <p:extLst>
              <p:ext uri="{D42A27DB-BD31-4B8C-83A1-F6EECF244321}">
                <p14:modId xmlns:p14="http://schemas.microsoft.com/office/powerpoint/2010/main" val="4182465176"/>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1FDB174D-7811-71A1-0DBF-7D1D90C3CA73}"/>
              </a:ext>
            </a:extLst>
          </p:cNvPr>
          <p:cNvGrpSpPr/>
          <p:nvPr/>
        </p:nvGrpSpPr>
        <p:grpSpPr>
          <a:xfrm>
            <a:off x="162537" y="1360256"/>
            <a:ext cx="8280000" cy="1796400"/>
            <a:chOff x="361028" y="1452764"/>
            <a:chExt cx="8280000" cy="1538336"/>
          </a:xfrm>
        </p:grpSpPr>
        <p:graphicFrame>
          <p:nvGraphicFramePr>
            <p:cNvPr id="9" name="Q22">
              <a:extLst>
                <a:ext uri="{FF2B5EF4-FFF2-40B4-BE49-F238E27FC236}">
                  <a16:creationId xmlns:a16="http://schemas.microsoft.com/office/drawing/2014/main" id="{9BC7C889-6DE4-6FE6-28E9-70688E90A1FC}"/>
                </a:ext>
              </a:extLst>
            </p:cNvPr>
            <p:cNvGraphicFramePr/>
            <p:nvPr>
              <p:extLst>
                <p:ext uri="{D42A27DB-BD31-4B8C-83A1-F6EECF244321}">
                  <p14:modId xmlns:p14="http://schemas.microsoft.com/office/powerpoint/2010/main" val="135672013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3A91C0C-F562-694E-A1FF-FFFE50B20E0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FCDCCB17-2544-CB2F-D5D2-857F6179F06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9DF3C9-B49B-871F-9EF7-1D255D6C3E34}"/>
              </a:ext>
            </a:extLst>
          </p:cNvPr>
          <p:cNvSpPr>
            <a:spLocks noGrp="1"/>
          </p:cNvSpPr>
          <p:nvPr>
            <p:ph type="title"/>
          </p:nvPr>
        </p:nvSpPr>
        <p:spPr>
          <a:xfrm>
            <a:off x="419970" y="613664"/>
            <a:ext cx="11417697" cy="654856"/>
          </a:xfrm>
        </p:spPr>
        <p:txBody>
          <a:bodyPr/>
          <a:lstStyle/>
          <a:p>
            <a:r>
              <a:rPr lang="en-GB" dirty="0"/>
              <a:t>Section 4. Medication (continued)</a:t>
            </a:r>
          </a:p>
        </p:txBody>
      </p:sp>
    </p:spTree>
    <p:extLst>
      <p:ext uri="{BB962C8B-B14F-4D97-AF65-F5344CB8AC3E}">
        <p14:creationId xmlns:p14="http://schemas.microsoft.com/office/powerpoint/2010/main" val="3944486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ED16D4-3166-800A-B041-9820929E71F2}"/>
              </a:ext>
            </a:extLst>
          </p:cNvPr>
          <p:cNvSpPr>
            <a:spLocks noGrp="1"/>
          </p:cNvSpPr>
          <p:nvPr>
            <p:ph type="title"/>
          </p:nvPr>
        </p:nvSpPr>
        <p:spPr>
          <a:xfrm>
            <a:off x="419970" y="613664"/>
            <a:ext cx="11417697" cy="654856"/>
          </a:xfrm>
        </p:spPr>
        <p:txBody>
          <a:bodyPr>
            <a:normAutofit/>
          </a:bodyPr>
          <a:lstStyle/>
          <a:p>
            <a:r>
              <a:rPr lang="en-US"/>
              <a:t>Section 5. Psychological therapies </a:t>
            </a:r>
            <a:endParaRPr lang="en-GB"/>
          </a:p>
        </p:txBody>
      </p:sp>
      <p:sp>
        <p:nvSpPr>
          <p:cNvPr id="6" name="TextBox 5">
            <a:extLst>
              <a:ext uri="{FF2B5EF4-FFF2-40B4-BE49-F238E27FC236}">
                <a16:creationId xmlns:a16="http://schemas.microsoft.com/office/drawing/2014/main" id="{666810B0-D596-6484-BCF8-0E69D87544C2}"/>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E8A9BD83-5E6E-F39C-856E-7F6651A9634C}"/>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5" descr="A bar chart showing the range of section scores for all NHS trusts for Section 1 (Health and social care workers).">
            <a:extLst>
              <a:ext uri="{FF2B5EF4-FFF2-40B4-BE49-F238E27FC236}">
                <a16:creationId xmlns:a16="http://schemas.microsoft.com/office/drawing/2014/main" id="{FDFB5513-0346-9D3F-EC3A-69D171760CCC}"/>
              </a:ext>
            </a:extLst>
          </p:cNvPr>
          <p:cNvGraphicFramePr/>
          <p:nvPr>
            <p:extLst>
              <p:ext uri="{D42A27DB-BD31-4B8C-83A1-F6EECF244321}">
                <p14:modId xmlns:p14="http://schemas.microsoft.com/office/powerpoint/2010/main" val="267121019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2E7AECC-2199-C834-99E9-FB6937109313}"/>
              </a:ext>
            </a:extLst>
          </p:cNvPr>
          <p:cNvGraphicFramePr>
            <a:graphicFrameLocks noGrp="1"/>
          </p:cNvGraphicFramePr>
          <p:nvPr>
            <p:extLst>
              <p:ext uri="{D42A27DB-BD31-4B8C-83A1-F6EECF244321}">
                <p14:modId xmlns:p14="http://schemas.microsoft.com/office/powerpoint/2010/main" val="77389995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8.5</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7013CF6-C760-24B2-8E85-462AF126154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39091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9167F-F1BE-8938-1C70-D58F6062DF1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4B83C1-5448-5E63-30DD-6122260AD8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13B0F651-0743-36EE-0F94-E80DE471DDB6}"/>
              </a:ext>
            </a:extLst>
          </p:cNvPr>
          <p:cNvGraphicFramePr>
            <a:graphicFrameLocks noGrp="1"/>
          </p:cNvGraphicFramePr>
          <p:nvPr>
            <p:extLst>
              <p:ext uri="{D42A27DB-BD31-4B8C-83A1-F6EECF244321}">
                <p14:modId xmlns:p14="http://schemas.microsoft.com/office/powerpoint/2010/main" val="1088700561"/>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CCD73FC5-6A13-B5EA-A914-AEE391A09E32}"/>
              </a:ext>
            </a:extLst>
          </p:cNvPr>
          <p:cNvGrpSpPr/>
          <p:nvPr/>
        </p:nvGrpSpPr>
        <p:grpSpPr>
          <a:xfrm>
            <a:off x="162537" y="1360256"/>
            <a:ext cx="8280000" cy="1796400"/>
            <a:chOff x="361028" y="1452764"/>
            <a:chExt cx="8280000" cy="1538336"/>
          </a:xfrm>
        </p:grpSpPr>
        <p:graphicFrame>
          <p:nvGraphicFramePr>
            <p:cNvPr id="9" name="Q25">
              <a:extLst>
                <a:ext uri="{FF2B5EF4-FFF2-40B4-BE49-F238E27FC236}">
                  <a16:creationId xmlns:a16="http://schemas.microsoft.com/office/drawing/2014/main" id="{2EABEC53-7A9C-70B3-C9E8-802D7BDC5AAC}"/>
                </a:ext>
              </a:extLst>
            </p:cNvPr>
            <p:cNvGraphicFramePr/>
            <p:nvPr>
              <p:extLst>
                <p:ext uri="{D42A27DB-BD31-4B8C-83A1-F6EECF244321}">
                  <p14:modId xmlns:p14="http://schemas.microsoft.com/office/powerpoint/2010/main" val="408383236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2858B83-5E6A-D8A4-4320-C1315601105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044635E-1636-0DBE-BD1F-6B55E2967D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E2B461D-0F0D-C0B2-4D69-CD6E6AFABB61}"/>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a:t>
            </a:r>
            <a:r>
              <a:rPr lang="en-GB" dirty="0"/>
              <a:t>(continued)</a:t>
            </a:r>
          </a:p>
        </p:txBody>
      </p:sp>
    </p:spTree>
    <p:extLst>
      <p:ext uri="{BB962C8B-B14F-4D97-AF65-F5344CB8AC3E}">
        <p14:creationId xmlns:p14="http://schemas.microsoft.com/office/powerpoint/2010/main" val="2035304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055B9-2144-5181-CA14-4D95940767DC}"/>
              </a:ext>
            </a:extLst>
          </p:cNvPr>
          <p:cNvSpPr>
            <a:spLocks noGrp="1"/>
          </p:cNvSpPr>
          <p:nvPr>
            <p:ph type="title"/>
          </p:nvPr>
        </p:nvSpPr>
        <p:spPr>
          <a:xfrm>
            <a:off x="419970" y="613664"/>
            <a:ext cx="11417697" cy="654856"/>
          </a:xfrm>
        </p:spPr>
        <p:txBody>
          <a:bodyPr>
            <a:normAutofit/>
          </a:bodyPr>
          <a:lstStyle/>
          <a:p>
            <a:r>
              <a:rPr lang="en-US"/>
              <a:t>Section 6. Crisis care support </a:t>
            </a:r>
            <a:endParaRPr lang="en-GB"/>
          </a:p>
        </p:txBody>
      </p:sp>
      <p:sp>
        <p:nvSpPr>
          <p:cNvPr id="6" name="TextBox 5">
            <a:extLst>
              <a:ext uri="{FF2B5EF4-FFF2-40B4-BE49-F238E27FC236}">
                <a16:creationId xmlns:a16="http://schemas.microsoft.com/office/drawing/2014/main" id="{5CC1A78E-9DC5-B3FE-0518-82AF1C28AC98}"/>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F3E3CA3-3683-F6A7-8D56-5052C244389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6" descr="A bar chart showing the range of section scores for all NHS trusts for Section 1 (Health and social care workers).">
            <a:extLst>
              <a:ext uri="{FF2B5EF4-FFF2-40B4-BE49-F238E27FC236}">
                <a16:creationId xmlns:a16="http://schemas.microsoft.com/office/drawing/2014/main" id="{00965099-0E3F-4C1D-1697-B03BAEE2E1B0}"/>
              </a:ext>
            </a:extLst>
          </p:cNvPr>
          <p:cNvGraphicFramePr/>
          <p:nvPr>
            <p:extLst>
              <p:ext uri="{D42A27DB-BD31-4B8C-83A1-F6EECF244321}">
                <p14:modId xmlns:p14="http://schemas.microsoft.com/office/powerpoint/2010/main" val="61367419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EA3F0DD-9F7D-CB96-65B8-6CB2C67FB64C}"/>
              </a:ext>
            </a:extLst>
          </p:cNvPr>
          <p:cNvGraphicFramePr>
            <a:graphicFrameLocks noGrp="1"/>
          </p:cNvGraphicFramePr>
          <p:nvPr>
            <p:extLst>
              <p:ext uri="{D42A27DB-BD31-4B8C-83A1-F6EECF244321}">
                <p14:modId xmlns:p14="http://schemas.microsoft.com/office/powerpoint/2010/main" val="36730134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5.1</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9D7DB082-075D-7E0E-51F9-3E8D0B6C8C9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31001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E7A61-7A86-61BB-0B3C-1E96459E96F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989A02-AE2C-C23B-C43A-7C8BE67182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C4EF6F5-3624-A137-1FC6-BE017F2725C4}"/>
              </a:ext>
            </a:extLst>
          </p:cNvPr>
          <p:cNvGraphicFramePr>
            <a:graphicFrameLocks noGrp="1"/>
          </p:cNvGraphicFramePr>
          <p:nvPr>
            <p:extLst>
              <p:ext uri="{D42A27DB-BD31-4B8C-83A1-F6EECF244321}">
                <p14:modId xmlns:p14="http://schemas.microsoft.com/office/powerpoint/2010/main" val="2919341269"/>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53B7F3AC-56D5-80A5-DDB6-8E395FAD90CD}"/>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77889770-396F-1D52-858D-AD31F26401B0}"/>
              </a:ext>
            </a:extLst>
          </p:cNvPr>
          <p:cNvGrpSpPr/>
          <p:nvPr/>
        </p:nvGrpSpPr>
        <p:grpSpPr>
          <a:xfrm>
            <a:off x="162537" y="1360256"/>
            <a:ext cx="8280000" cy="1796400"/>
            <a:chOff x="361028" y="1452764"/>
            <a:chExt cx="8280000" cy="1538336"/>
          </a:xfrm>
        </p:grpSpPr>
        <p:graphicFrame>
          <p:nvGraphicFramePr>
            <p:cNvPr id="9" name="Q29">
              <a:extLst>
                <a:ext uri="{FF2B5EF4-FFF2-40B4-BE49-F238E27FC236}">
                  <a16:creationId xmlns:a16="http://schemas.microsoft.com/office/drawing/2014/main" id="{957B5863-D549-B765-180C-9C890B731721}"/>
                </a:ext>
              </a:extLst>
            </p:cNvPr>
            <p:cNvGraphicFramePr/>
            <p:nvPr>
              <p:extLst>
                <p:ext uri="{D42A27DB-BD31-4B8C-83A1-F6EECF244321}">
                  <p14:modId xmlns:p14="http://schemas.microsoft.com/office/powerpoint/2010/main" val="59457445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4FA43A5-D75A-5C5B-6B9B-C0AED1FD6B0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1751381-19C1-77F3-FE81-7673A95FA2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7F16D6D-945E-D883-0A3C-70232790D669}"/>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r>
              <a:rPr lang="en-GB" dirty="0"/>
              <a:t>(continued)</a:t>
            </a:r>
          </a:p>
        </p:txBody>
      </p:sp>
      <p:graphicFrame>
        <p:nvGraphicFramePr>
          <p:cNvPr id="3" name="Q30" descr="A chart showing how your Trust scored for Q13 compared with other trusts that took part; using the ‘expected range’ analysis technique. ">
            <a:extLst>
              <a:ext uri="{FF2B5EF4-FFF2-40B4-BE49-F238E27FC236}">
                <a16:creationId xmlns:a16="http://schemas.microsoft.com/office/drawing/2014/main" id="{1F7B7CC2-17F3-7A60-9E7B-A81E49A8E250}"/>
              </a:ext>
            </a:extLst>
          </p:cNvPr>
          <p:cNvGraphicFramePr>
            <a:graphicFrameLocks/>
          </p:cNvGraphicFramePr>
          <p:nvPr>
            <p:extLst>
              <p:ext uri="{D42A27DB-BD31-4B8C-83A1-F6EECF244321}">
                <p14:modId xmlns:p14="http://schemas.microsoft.com/office/powerpoint/2010/main" val="1807284837"/>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5253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89416" y="2321004"/>
            <a:ext cx="8723396" cy="1107996"/>
          </a:xfrm>
        </p:spPr>
        <p:txBody>
          <a:bodyPr/>
          <a:lstStyle/>
          <a:p>
            <a:r>
              <a:rPr lang="en-GB" b="1">
                <a:cs typeface="Arial" panose="020B0604020202020204" pitchFamily="34" charset="0"/>
              </a:rPr>
              <a:t>Background and methodology</a:t>
            </a:r>
            <a:endParaRPr lang="en-GB">
              <a:cs typeface="Arial" panose="020B0604020202020204" pitchFamily="34" charset="0"/>
            </a:endParaRPr>
          </a:p>
        </p:txBody>
      </p:sp>
      <p:sp>
        <p:nvSpPr>
          <p:cNvPr id="6" name="Title 4" descr="&#10;">
            <a:extLst>
              <a:ext uri="{FF2B5EF4-FFF2-40B4-BE49-F238E27FC236}">
                <a16:creationId xmlns:a16="http://schemas.microsoft.com/office/drawing/2014/main" id="{9B630DF5-C330-4F10-9713-5B0D755D8806}"/>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information on the 2025 Community mental health survey</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E52A881-DBBA-93FD-6447-5D6E03A66196}"/>
              </a:ext>
            </a:extLst>
          </p:cNvPr>
          <p:cNvSpPr>
            <a:spLocks noGrp="1"/>
          </p:cNvSpPr>
          <p:nvPr>
            <p:ph type="title"/>
          </p:nvPr>
        </p:nvSpPr>
        <p:spPr>
          <a:xfrm>
            <a:off x="419970" y="613664"/>
            <a:ext cx="11417697" cy="654856"/>
          </a:xfrm>
        </p:spPr>
        <p:txBody>
          <a:bodyPr>
            <a:normAutofit/>
          </a:bodyPr>
          <a:lstStyle/>
          <a:p>
            <a:r>
              <a:rPr lang="en-US"/>
              <a:t>Section 7. Crisis care access </a:t>
            </a:r>
            <a:endParaRPr lang="en-GB"/>
          </a:p>
        </p:txBody>
      </p:sp>
      <p:sp>
        <p:nvSpPr>
          <p:cNvPr id="6" name="TextBox 5">
            <a:extLst>
              <a:ext uri="{FF2B5EF4-FFF2-40B4-BE49-F238E27FC236}">
                <a16:creationId xmlns:a16="http://schemas.microsoft.com/office/drawing/2014/main" id="{4BD1E858-132F-265B-E412-9D4DA448F2BE}"/>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0E0FF255-83B6-D2D4-8487-85151A87E405}"/>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7" descr="A bar chart showing the range of section scores for all NHS trusts for Section 1 (Health and social care workers).">
            <a:extLst>
              <a:ext uri="{FF2B5EF4-FFF2-40B4-BE49-F238E27FC236}">
                <a16:creationId xmlns:a16="http://schemas.microsoft.com/office/drawing/2014/main" id="{EB362AE3-036A-E8AE-C08B-D4EC2D872910}"/>
              </a:ext>
            </a:extLst>
          </p:cNvPr>
          <p:cNvGraphicFramePr/>
          <p:nvPr>
            <p:extLst>
              <p:ext uri="{D42A27DB-BD31-4B8C-83A1-F6EECF244321}">
                <p14:modId xmlns:p14="http://schemas.microsoft.com/office/powerpoint/2010/main" val="93519306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5D3C02B-DEBF-771B-A5A0-B49945F54BA8}"/>
              </a:ext>
            </a:extLst>
          </p:cNvPr>
          <p:cNvGraphicFramePr>
            <a:graphicFrameLocks noGrp="1"/>
          </p:cNvGraphicFramePr>
          <p:nvPr>
            <p:extLst>
              <p:ext uri="{D42A27DB-BD31-4B8C-83A1-F6EECF244321}">
                <p14:modId xmlns:p14="http://schemas.microsoft.com/office/powerpoint/2010/main" val="311421089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7.0</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969D542-D119-CF81-09F0-970CB1AD5D6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6241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65635-4EE6-8173-47A2-F3DA039E4D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FF98A9-1553-8593-7DEC-58BFEACA6C7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501699A-2666-B0E4-F185-558DC86A390E}"/>
              </a:ext>
            </a:extLst>
          </p:cNvPr>
          <p:cNvGraphicFramePr>
            <a:graphicFrameLocks noGrp="1"/>
          </p:cNvGraphicFramePr>
          <p:nvPr>
            <p:extLst>
              <p:ext uri="{D42A27DB-BD31-4B8C-83A1-F6EECF244321}">
                <p14:modId xmlns:p14="http://schemas.microsoft.com/office/powerpoint/2010/main" val="3901806205"/>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7E7B8B5E-722E-5882-E4B4-2D03766DA4C0}"/>
              </a:ext>
            </a:extLst>
          </p:cNvPr>
          <p:cNvSpPr txBox="1"/>
          <p:nvPr/>
        </p:nvSpPr>
        <p:spPr>
          <a:xfrm>
            <a:off x="382908" y="3239680"/>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D626C08-D073-D453-4A05-E2623CF8253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882A32F4-803E-7223-AAE0-D6F55BCBEC7D}"/>
                </a:ext>
              </a:extLst>
            </p:cNvPr>
            <p:cNvGraphicFramePr/>
            <p:nvPr>
              <p:extLst>
                <p:ext uri="{D42A27DB-BD31-4B8C-83A1-F6EECF244321}">
                  <p14:modId xmlns:p14="http://schemas.microsoft.com/office/powerpoint/2010/main" val="261807798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5F75C65-452A-9597-B80C-DB569CAE2FE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C2E8A127-B9A2-1E00-6240-CDC2365824A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59CFDB-3C94-9859-5E71-BE4BDA023E1C}"/>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(continued)</a:t>
            </a:r>
          </a:p>
        </p:txBody>
      </p:sp>
      <p:graphicFrame>
        <p:nvGraphicFramePr>
          <p:cNvPr id="3" name="Q28" descr="A chart showing how your Trust scored for Q13 compared with other trusts that took part; using the ‘expected range’ analysis technique. ">
            <a:extLst>
              <a:ext uri="{FF2B5EF4-FFF2-40B4-BE49-F238E27FC236}">
                <a16:creationId xmlns:a16="http://schemas.microsoft.com/office/drawing/2014/main" id="{839A4E58-F3F7-0695-F726-E11CF48747BD}"/>
              </a:ext>
            </a:extLst>
          </p:cNvPr>
          <p:cNvGraphicFramePr>
            <a:graphicFrameLocks/>
          </p:cNvGraphicFramePr>
          <p:nvPr>
            <p:extLst>
              <p:ext uri="{D42A27DB-BD31-4B8C-83A1-F6EECF244321}">
                <p14:modId xmlns:p14="http://schemas.microsoft.com/office/powerpoint/2010/main" val="47210612"/>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6426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2F52748-FB8B-E784-0943-1CCE3AB1C678}"/>
              </a:ext>
            </a:extLst>
          </p:cNvPr>
          <p:cNvSpPr>
            <a:spLocks noGrp="1"/>
          </p:cNvSpPr>
          <p:nvPr>
            <p:ph type="title"/>
          </p:nvPr>
        </p:nvSpPr>
        <p:spPr>
          <a:xfrm>
            <a:off x="419970" y="613664"/>
            <a:ext cx="11417697" cy="654856"/>
          </a:xfrm>
        </p:spPr>
        <p:txBody>
          <a:bodyPr>
            <a:normAutofit/>
          </a:bodyPr>
          <a:lstStyle/>
          <a:p>
            <a:r>
              <a:rPr lang="en-US"/>
              <a:t>Section 8. </a:t>
            </a:r>
            <a:r>
              <a:rPr lang="en-GB"/>
              <a:t>Support with other areas of life</a:t>
            </a:r>
          </a:p>
        </p:txBody>
      </p:sp>
      <p:sp>
        <p:nvSpPr>
          <p:cNvPr id="6" name="TextBox 5">
            <a:extLst>
              <a:ext uri="{FF2B5EF4-FFF2-40B4-BE49-F238E27FC236}">
                <a16:creationId xmlns:a16="http://schemas.microsoft.com/office/drawing/2014/main" id="{66F35336-77CF-479C-7D83-7B18821A2033}"/>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F1021E5-BA27-0111-2656-36373B2C13A9}"/>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8" descr="A bar chart showing the range of section scores for all NHS trusts for Section 1 (Health and social care workers).">
            <a:extLst>
              <a:ext uri="{FF2B5EF4-FFF2-40B4-BE49-F238E27FC236}">
                <a16:creationId xmlns:a16="http://schemas.microsoft.com/office/drawing/2014/main" id="{1AE807E4-F277-54B0-BE18-3B39B8EFCE6A}"/>
              </a:ext>
            </a:extLst>
          </p:cNvPr>
          <p:cNvGraphicFramePr/>
          <p:nvPr>
            <p:extLst>
              <p:ext uri="{D42A27DB-BD31-4B8C-83A1-F6EECF244321}">
                <p14:modId xmlns:p14="http://schemas.microsoft.com/office/powerpoint/2010/main" val="225556561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74C3F4E-0FCA-D489-B354-31CA8E9BBA73}"/>
              </a:ext>
            </a:extLst>
          </p:cNvPr>
          <p:cNvGraphicFramePr>
            <a:graphicFrameLocks noGrp="1"/>
          </p:cNvGraphicFramePr>
          <p:nvPr>
            <p:extLst>
              <p:ext uri="{D42A27DB-BD31-4B8C-83A1-F6EECF244321}">
                <p14:modId xmlns:p14="http://schemas.microsoft.com/office/powerpoint/2010/main" val="50059754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4.0</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AF251FF-E5C9-A827-ED2C-67742AACE22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89313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0DF25-F5FC-DC81-5693-C91E1761BDF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C0B74-93C0-C962-4573-31B874D55B7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42C901-5DAE-8DA8-BA22-84066959C2D7}"/>
              </a:ext>
            </a:extLst>
          </p:cNvPr>
          <p:cNvGraphicFramePr>
            <a:graphicFrameLocks noGrp="1"/>
          </p:cNvGraphicFramePr>
          <p:nvPr>
            <p:extLst>
              <p:ext uri="{D42A27DB-BD31-4B8C-83A1-F6EECF244321}">
                <p14:modId xmlns:p14="http://schemas.microsoft.com/office/powerpoint/2010/main" val="1602044701"/>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511F0697-48DD-0DD0-A0A7-021A91EC95F4}"/>
              </a:ext>
            </a:extLst>
          </p:cNvPr>
          <p:cNvSpPr txBox="1"/>
          <p:nvPr/>
        </p:nvSpPr>
        <p:spPr>
          <a:xfrm>
            <a:off x="363640" y="51884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C656E86-C221-66B1-C242-BB8F0A860BEE}"/>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1AE3060-C6C3-8F23-A81E-CC82C564A7CF}"/>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9AEBE42-E4FB-A9CF-EC4A-F4E7C8FEC193}"/>
              </a:ext>
            </a:extLst>
          </p:cNvPr>
          <p:cNvGrpSpPr/>
          <p:nvPr/>
        </p:nvGrpSpPr>
        <p:grpSpPr>
          <a:xfrm>
            <a:off x="162537" y="1360256"/>
            <a:ext cx="8280000" cy="1796400"/>
            <a:chOff x="361028" y="1452764"/>
            <a:chExt cx="8280000" cy="1538336"/>
          </a:xfrm>
        </p:grpSpPr>
        <p:graphicFrame>
          <p:nvGraphicFramePr>
            <p:cNvPr id="9" name="Q31">
              <a:extLst>
                <a:ext uri="{FF2B5EF4-FFF2-40B4-BE49-F238E27FC236}">
                  <a16:creationId xmlns:a16="http://schemas.microsoft.com/office/drawing/2014/main" id="{680094CC-799A-B4DB-D9BE-89B759DFA77C}"/>
                </a:ext>
              </a:extLst>
            </p:cNvPr>
            <p:cNvGraphicFramePr/>
            <p:nvPr>
              <p:extLst>
                <p:ext uri="{D42A27DB-BD31-4B8C-83A1-F6EECF244321}">
                  <p14:modId xmlns:p14="http://schemas.microsoft.com/office/powerpoint/2010/main" val="422792852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E3FA419-DC01-7837-B90B-1A289F8D4A5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23277A2-194E-FF69-9B5E-5981379A894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977A6C9-7278-2637-9CD1-4208F5E0CEBE}"/>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graphicFrame>
        <p:nvGraphicFramePr>
          <p:cNvPr id="3" name="Q32_3" descr="A chart showing how your Trust scored for Q13 compared with other trusts that took part; using the ‘expected range’ analysis technique. ">
            <a:extLst>
              <a:ext uri="{FF2B5EF4-FFF2-40B4-BE49-F238E27FC236}">
                <a16:creationId xmlns:a16="http://schemas.microsoft.com/office/drawing/2014/main" id="{B84E763F-038B-C37A-421B-426A2236FBBA}"/>
              </a:ext>
            </a:extLst>
          </p:cNvPr>
          <p:cNvGraphicFramePr>
            <a:graphicFrameLocks/>
          </p:cNvGraphicFramePr>
          <p:nvPr>
            <p:extLst>
              <p:ext uri="{D42A27DB-BD31-4B8C-83A1-F6EECF244321}">
                <p14:modId xmlns:p14="http://schemas.microsoft.com/office/powerpoint/2010/main" val="715855573"/>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2_2" descr="A chart showing how your Trust scored for Q13 compared with other trusts that took part; using the ‘expected range’ analysis technique. ">
            <a:extLst>
              <a:ext uri="{FF2B5EF4-FFF2-40B4-BE49-F238E27FC236}">
                <a16:creationId xmlns:a16="http://schemas.microsoft.com/office/drawing/2014/main" id="{51249359-A66E-6478-495C-FC1DBE35ABE4}"/>
              </a:ext>
            </a:extLst>
          </p:cNvPr>
          <p:cNvGraphicFramePr>
            <a:graphicFrameLocks/>
          </p:cNvGraphicFramePr>
          <p:nvPr>
            <p:extLst>
              <p:ext uri="{D42A27DB-BD31-4B8C-83A1-F6EECF244321}">
                <p14:modId xmlns:p14="http://schemas.microsoft.com/office/powerpoint/2010/main" val="466015968"/>
              </p:ext>
            </p:extLst>
          </p:nvPr>
        </p:nvGraphicFramePr>
        <p:xfrm>
          <a:off x="245289" y="405404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32_1" descr="A chart showing how your Trust scored for Q13 compared with other trusts that took part; using the ‘expected range’ analysis technique. ">
            <a:extLst>
              <a:ext uri="{FF2B5EF4-FFF2-40B4-BE49-F238E27FC236}">
                <a16:creationId xmlns:a16="http://schemas.microsoft.com/office/drawing/2014/main" id="{C9F55431-377A-467C-FD60-56BF0734153B}"/>
              </a:ext>
            </a:extLst>
          </p:cNvPr>
          <p:cNvGraphicFramePr>
            <a:graphicFrameLocks/>
          </p:cNvGraphicFramePr>
          <p:nvPr>
            <p:extLst>
              <p:ext uri="{D42A27DB-BD31-4B8C-83A1-F6EECF244321}">
                <p14:modId xmlns:p14="http://schemas.microsoft.com/office/powerpoint/2010/main" val="3546764080"/>
              </p:ext>
            </p:extLst>
          </p:nvPr>
        </p:nvGraphicFramePr>
        <p:xfrm>
          <a:off x="253502" y="3043661"/>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89130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7AF7D-63C6-067C-5914-3065000D297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877199-2D0C-14CD-74A1-95CAFC2F82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2AF5DB6-175C-1250-B6DE-A9629B1D850C}"/>
              </a:ext>
            </a:extLst>
          </p:cNvPr>
          <p:cNvGraphicFramePr>
            <a:graphicFrameLocks noGrp="1"/>
          </p:cNvGraphicFramePr>
          <p:nvPr>
            <p:extLst>
              <p:ext uri="{D42A27DB-BD31-4B8C-83A1-F6EECF244321}">
                <p14:modId xmlns:p14="http://schemas.microsoft.com/office/powerpoint/2010/main" val="2902361740"/>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2397A30-A725-6ABA-86CD-52BAD3F27581}"/>
              </a:ext>
            </a:extLst>
          </p:cNvPr>
          <p:cNvGrpSpPr/>
          <p:nvPr/>
        </p:nvGrpSpPr>
        <p:grpSpPr>
          <a:xfrm>
            <a:off x="162537" y="1360256"/>
            <a:ext cx="8280000" cy="1796400"/>
            <a:chOff x="361028" y="1452764"/>
            <a:chExt cx="8280000" cy="1538336"/>
          </a:xfrm>
        </p:grpSpPr>
        <p:graphicFrame>
          <p:nvGraphicFramePr>
            <p:cNvPr id="9" name="Q33">
              <a:extLst>
                <a:ext uri="{FF2B5EF4-FFF2-40B4-BE49-F238E27FC236}">
                  <a16:creationId xmlns:a16="http://schemas.microsoft.com/office/drawing/2014/main" id="{9DC51FAC-6836-8448-C095-F55492C4D2E6}"/>
                </a:ext>
              </a:extLst>
            </p:cNvPr>
            <p:cNvGraphicFramePr/>
            <p:nvPr>
              <p:extLst>
                <p:ext uri="{D42A27DB-BD31-4B8C-83A1-F6EECF244321}">
                  <p14:modId xmlns:p14="http://schemas.microsoft.com/office/powerpoint/2010/main" val="288685615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7B386FE-7112-0325-1BDC-63682088BA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67DC130-BF04-702B-9291-453B67EE63A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0E48B56-84F8-57D3-616A-2A782B92ED1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Tree>
    <p:extLst>
      <p:ext uri="{BB962C8B-B14F-4D97-AF65-F5344CB8AC3E}">
        <p14:creationId xmlns:p14="http://schemas.microsoft.com/office/powerpoint/2010/main" val="2615648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A8F8AE8-FBBF-8C48-EAB7-3D7B83538B63}"/>
              </a:ext>
            </a:extLst>
          </p:cNvPr>
          <p:cNvSpPr>
            <a:spLocks noGrp="1"/>
          </p:cNvSpPr>
          <p:nvPr>
            <p:ph type="title"/>
          </p:nvPr>
        </p:nvSpPr>
        <p:spPr>
          <a:xfrm>
            <a:off x="419970" y="613664"/>
            <a:ext cx="11417697" cy="654856"/>
          </a:xfrm>
        </p:spPr>
        <p:txBody>
          <a:bodyPr>
            <a:normAutofit/>
          </a:bodyPr>
          <a:lstStyle/>
          <a:p>
            <a:r>
              <a:rPr lang="en-US"/>
              <a:t>Section 9. Support in accessing care </a:t>
            </a:r>
            <a:endParaRPr lang="en-GB"/>
          </a:p>
        </p:txBody>
      </p:sp>
      <p:sp>
        <p:nvSpPr>
          <p:cNvPr id="6" name="TextBox 5">
            <a:extLst>
              <a:ext uri="{FF2B5EF4-FFF2-40B4-BE49-F238E27FC236}">
                <a16:creationId xmlns:a16="http://schemas.microsoft.com/office/drawing/2014/main" id="{B18A1E76-9ECF-EC05-69A8-7F44CE718452}"/>
              </a:ext>
            </a:extLst>
          </p:cNvPr>
          <p:cNvSpPr txBox="1"/>
          <p:nvPr/>
        </p:nvSpPr>
        <p:spPr>
          <a:xfrm>
            <a:off x="425225" y="1161876"/>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7EBF051-99A2-B23E-6EA7-BEB736A91B47}"/>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9" descr="A bar chart showing the range of section scores for all NHS trusts for Section 1 (Health and social care workers).">
            <a:extLst>
              <a:ext uri="{FF2B5EF4-FFF2-40B4-BE49-F238E27FC236}">
                <a16:creationId xmlns:a16="http://schemas.microsoft.com/office/drawing/2014/main" id="{CABC6F82-5197-194D-239F-4278E39C648E}"/>
              </a:ext>
            </a:extLst>
          </p:cNvPr>
          <p:cNvGraphicFramePr/>
          <p:nvPr>
            <p:extLst>
              <p:ext uri="{D42A27DB-BD31-4B8C-83A1-F6EECF244321}">
                <p14:modId xmlns:p14="http://schemas.microsoft.com/office/powerpoint/2010/main" val="345351971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7E252DAB-F28D-DDA0-3520-1FCDFD069BD5}"/>
              </a:ext>
            </a:extLst>
          </p:cNvPr>
          <p:cNvGraphicFramePr>
            <a:graphicFrameLocks noGrp="1"/>
          </p:cNvGraphicFramePr>
          <p:nvPr>
            <p:extLst>
              <p:ext uri="{D42A27DB-BD31-4B8C-83A1-F6EECF244321}">
                <p14:modId xmlns:p14="http://schemas.microsoft.com/office/powerpoint/2010/main" val="390261480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50424">
                  <a:extLst>
                    <a:ext uri="{9D8B030D-6E8A-4147-A177-3AD203B41FA5}">
                      <a16:colId xmlns:a16="http://schemas.microsoft.com/office/drawing/2014/main" val="20001"/>
                    </a:ext>
                  </a:extLst>
                </a:gridCol>
                <a:gridCol w="7836631">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4.6</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3EAD188-76AB-4398-ECB5-F2D6A6DD450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08744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2B52F-4D80-1897-FD03-9825B32BEF9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E16F81-5D55-63A0-B1FD-F86394D3C01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BDF2BB5-3CF9-86FD-7AE2-1330CA71FAE9}"/>
              </a:ext>
            </a:extLst>
          </p:cNvPr>
          <p:cNvGraphicFramePr>
            <a:graphicFrameLocks noGrp="1"/>
          </p:cNvGraphicFramePr>
          <p:nvPr>
            <p:extLst>
              <p:ext uri="{D42A27DB-BD31-4B8C-83A1-F6EECF244321}">
                <p14:modId xmlns:p14="http://schemas.microsoft.com/office/powerpoint/2010/main" val="2323763680"/>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C513341F-3C8D-7AE2-ED91-90881EAB9A61}"/>
              </a:ext>
            </a:extLst>
          </p:cNvPr>
          <p:cNvSpPr txBox="1"/>
          <p:nvPr/>
        </p:nvSpPr>
        <p:spPr>
          <a:xfrm>
            <a:off x="382908" y="3485945"/>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36C44CAD-F526-2546-479D-8A8FD81BE8DC}"/>
              </a:ext>
            </a:extLst>
          </p:cNvPr>
          <p:cNvGrpSpPr/>
          <p:nvPr/>
        </p:nvGrpSpPr>
        <p:grpSpPr>
          <a:xfrm>
            <a:off x="162537" y="1360256"/>
            <a:ext cx="8280000" cy="1796400"/>
            <a:chOff x="361028" y="1452764"/>
            <a:chExt cx="8280000" cy="1538336"/>
          </a:xfrm>
        </p:grpSpPr>
        <p:graphicFrame>
          <p:nvGraphicFramePr>
            <p:cNvPr id="9" name="Q34">
              <a:extLst>
                <a:ext uri="{FF2B5EF4-FFF2-40B4-BE49-F238E27FC236}">
                  <a16:creationId xmlns:a16="http://schemas.microsoft.com/office/drawing/2014/main" id="{F292B403-E515-6D67-7C62-A5284CC8A425}"/>
                </a:ext>
              </a:extLst>
            </p:cNvPr>
            <p:cNvGraphicFramePr/>
            <p:nvPr>
              <p:extLst>
                <p:ext uri="{D42A27DB-BD31-4B8C-83A1-F6EECF244321}">
                  <p14:modId xmlns:p14="http://schemas.microsoft.com/office/powerpoint/2010/main" val="366539625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31E6DE0-987C-C941-12E3-0FE4D1A5F6E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6DBA4CF-9F41-BA9A-0BF5-2624765EF31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4B5597-7088-AA96-CB64-3D356F32E892}"/>
              </a:ext>
            </a:extLst>
          </p:cNvPr>
          <p:cNvSpPr>
            <a:spLocks noGrp="1"/>
          </p:cNvSpPr>
          <p:nvPr>
            <p:ph type="title"/>
          </p:nvPr>
        </p:nvSpPr>
        <p:spPr>
          <a:xfrm>
            <a:off x="419970" y="613664"/>
            <a:ext cx="11417697" cy="654856"/>
          </a:xfrm>
        </p:spPr>
        <p:txBody>
          <a:bodyPr/>
          <a:lstStyle/>
          <a:p>
            <a:r>
              <a:rPr lang="en-GB" dirty="0"/>
              <a:t>Section 9. Support in accessing care (continued)</a:t>
            </a:r>
          </a:p>
        </p:txBody>
      </p:sp>
      <p:graphicFrame>
        <p:nvGraphicFramePr>
          <p:cNvPr id="3" name="Q37" descr="A chart showing how your Trust scored for Q13 compared with other trusts that took part; using the ‘expected range’ analysis technique. ">
            <a:extLst>
              <a:ext uri="{FF2B5EF4-FFF2-40B4-BE49-F238E27FC236}">
                <a16:creationId xmlns:a16="http://schemas.microsoft.com/office/drawing/2014/main" id="{70DB71F8-89AF-B199-0A03-71004E1A625C}"/>
              </a:ext>
            </a:extLst>
          </p:cNvPr>
          <p:cNvGraphicFramePr>
            <a:graphicFrameLocks/>
          </p:cNvGraphicFramePr>
          <p:nvPr>
            <p:extLst>
              <p:ext uri="{D42A27DB-BD31-4B8C-83A1-F6EECF244321}">
                <p14:modId xmlns:p14="http://schemas.microsoft.com/office/powerpoint/2010/main" val="4244976707"/>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6097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FF65DE-0118-80C5-6AC2-D7E32E07EE5C}"/>
              </a:ext>
            </a:extLst>
          </p:cNvPr>
          <p:cNvSpPr>
            <a:spLocks noGrp="1"/>
          </p:cNvSpPr>
          <p:nvPr>
            <p:ph type="title"/>
          </p:nvPr>
        </p:nvSpPr>
        <p:spPr>
          <a:xfrm>
            <a:off x="419970" y="613664"/>
            <a:ext cx="11417697" cy="654856"/>
          </a:xfrm>
        </p:spPr>
        <p:txBody>
          <a:bodyPr>
            <a:normAutofit/>
          </a:bodyPr>
          <a:lstStyle/>
          <a:p>
            <a:r>
              <a:rPr lang="en-US"/>
              <a:t>Section 10. Respect, dignity and compassion </a:t>
            </a:r>
            <a:endParaRPr lang="en-GB"/>
          </a:p>
        </p:txBody>
      </p:sp>
      <p:sp>
        <p:nvSpPr>
          <p:cNvPr id="6" name="TextBox 5">
            <a:extLst>
              <a:ext uri="{FF2B5EF4-FFF2-40B4-BE49-F238E27FC236}">
                <a16:creationId xmlns:a16="http://schemas.microsoft.com/office/drawing/2014/main" id="{379171A8-3935-72F3-A82D-A57E79231779}"/>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97EA23D-797B-FCCB-4317-89A0503C32C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882992DC-44A9-E1D3-1FE4-29F905DE1843}"/>
              </a:ext>
            </a:extLst>
          </p:cNvPr>
          <p:cNvGraphicFramePr/>
          <p:nvPr>
            <p:extLst>
              <p:ext uri="{D42A27DB-BD31-4B8C-83A1-F6EECF244321}">
                <p14:modId xmlns:p14="http://schemas.microsoft.com/office/powerpoint/2010/main" val="236567194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0771BB2-D939-4C7E-69D3-4E8DC73CE18F}"/>
              </a:ext>
            </a:extLst>
          </p:cNvPr>
          <p:cNvGraphicFramePr>
            <a:graphicFrameLocks noGrp="1"/>
          </p:cNvGraphicFramePr>
          <p:nvPr>
            <p:extLst>
              <p:ext uri="{D42A27DB-BD31-4B8C-83A1-F6EECF244321}">
                <p14:modId xmlns:p14="http://schemas.microsoft.com/office/powerpoint/2010/main" val="11545651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7.6</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A6CE071-437C-ADD2-716E-5DF9923492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93142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CD8A-F9F7-0D83-F754-D8F79CC7E78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62DBA4-3AAE-C2FC-5571-998BFD8B4E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3501145-30F3-91FD-3C8F-5E82CB8921E6}"/>
              </a:ext>
            </a:extLst>
          </p:cNvPr>
          <p:cNvGraphicFramePr>
            <a:graphicFrameLocks noGrp="1"/>
          </p:cNvGraphicFramePr>
          <p:nvPr>
            <p:extLst>
              <p:ext uri="{D42A27DB-BD31-4B8C-83A1-F6EECF244321}">
                <p14:modId xmlns:p14="http://schemas.microsoft.com/office/powerpoint/2010/main" val="76508643"/>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4A5E1529-D88F-795E-96A8-D5E4739A6D57}"/>
              </a:ext>
            </a:extLst>
          </p:cNvPr>
          <p:cNvSpPr txBox="1"/>
          <p:nvPr/>
        </p:nvSpPr>
        <p:spPr>
          <a:xfrm>
            <a:off x="382908" y="3312818"/>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E2B8CB2E-706C-6B44-4150-EDE90916234A}"/>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422FD62-5881-E32E-7852-F605357386DB}"/>
                </a:ext>
              </a:extLst>
            </p:cNvPr>
            <p:cNvGraphicFramePr/>
            <p:nvPr>
              <p:extLst>
                <p:ext uri="{D42A27DB-BD31-4B8C-83A1-F6EECF244321}">
                  <p14:modId xmlns:p14="http://schemas.microsoft.com/office/powerpoint/2010/main" val="86949890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F901EC6-675C-AB28-B85C-CD4D7F785C7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98D8676-1FEF-E3FD-F7CD-CFB210B668F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7887FFA-06BA-627F-F37B-2E7D88260857}"/>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 (continued)</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BF367B32-4141-2395-E3DB-1049A0C2A073}"/>
              </a:ext>
            </a:extLst>
          </p:cNvPr>
          <p:cNvGraphicFramePr>
            <a:graphicFrameLocks/>
          </p:cNvGraphicFramePr>
          <p:nvPr>
            <p:extLst>
              <p:ext uri="{D42A27DB-BD31-4B8C-83A1-F6EECF244321}">
                <p14:modId xmlns:p14="http://schemas.microsoft.com/office/powerpoint/2010/main" val="126630317"/>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1733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013C58-DC86-41AD-87E3-0D8FCB7BC0A6}"/>
              </a:ext>
            </a:extLst>
          </p:cNvPr>
          <p:cNvSpPr>
            <a:spLocks noGrp="1"/>
          </p:cNvSpPr>
          <p:nvPr>
            <p:ph type="title"/>
          </p:nvPr>
        </p:nvSpPr>
        <p:spPr>
          <a:xfrm>
            <a:off x="419970" y="613664"/>
            <a:ext cx="11417697" cy="654856"/>
          </a:xfrm>
        </p:spPr>
        <p:txBody>
          <a:bodyPr>
            <a:normAutofit/>
          </a:bodyPr>
          <a:lstStyle/>
          <a:p>
            <a:r>
              <a:rPr lang="en-US"/>
              <a:t>Section 11. Overall experience</a:t>
            </a:r>
            <a:endParaRPr lang="en-GB"/>
          </a:p>
        </p:txBody>
      </p:sp>
      <p:sp>
        <p:nvSpPr>
          <p:cNvPr id="4" name="TextBox 3">
            <a:extLst>
              <a:ext uri="{FF2B5EF4-FFF2-40B4-BE49-F238E27FC236}">
                <a16:creationId xmlns:a16="http://schemas.microsoft.com/office/drawing/2014/main" id="{03606337-22A1-F1BA-3041-624485E35094}"/>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5" name="TextBox 4">
            <a:extLst>
              <a:ext uri="{FF2B5EF4-FFF2-40B4-BE49-F238E27FC236}">
                <a16:creationId xmlns:a16="http://schemas.microsoft.com/office/drawing/2014/main" id="{3E6BA00D-8340-3CFA-2231-FF32AA2989A7}"/>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6" name="S11" descr="A bar chart showing the range of section scores for all NHS trusts for Section 1 (Health and social care workers).">
            <a:extLst>
              <a:ext uri="{FF2B5EF4-FFF2-40B4-BE49-F238E27FC236}">
                <a16:creationId xmlns:a16="http://schemas.microsoft.com/office/drawing/2014/main" id="{B9BFC9F9-8C41-5A13-65A9-FC84A588C17A}"/>
              </a:ext>
            </a:extLst>
          </p:cNvPr>
          <p:cNvGraphicFramePr/>
          <p:nvPr>
            <p:extLst>
              <p:ext uri="{D42A27DB-BD31-4B8C-83A1-F6EECF244321}">
                <p14:modId xmlns:p14="http://schemas.microsoft.com/office/powerpoint/2010/main" val="414886292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section_table">
            <a:extLst>
              <a:ext uri="{FF2B5EF4-FFF2-40B4-BE49-F238E27FC236}">
                <a16:creationId xmlns:a16="http://schemas.microsoft.com/office/drawing/2014/main" id="{1CBCF1EE-E0ED-C7D4-1D67-6F0DB04ADEC8}"/>
              </a:ext>
            </a:extLst>
          </p:cNvPr>
          <p:cNvGraphicFramePr>
            <a:graphicFrameLocks noGrp="1"/>
          </p:cNvGraphicFramePr>
          <p:nvPr>
            <p:extLst>
              <p:ext uri="{D42A27DB-BD31-4B8C-83A1-F6EECF244321}">
                <p14:modId xmlns:p14="http://schemas.microsoft.com/office/powerpoint/2010/main" val="226413032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2CA6BE00-1DC0-5C7B-68D3-57694F4045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8770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F4AE1C8-8D93-48B5-BADE-2E19C3A340E4}"/>
              </a:ext>
            </a:extLst>
          </p:cNvPr>
          <p:cNvSpPr txBox="1"/>
          <p:nvPr/>
        </p:nvSpPr>
        <p:spPr>
          <a:xfrm>
            <a:off x="390439" y="1268520"/>
            <a:ext cx="11268000" cy="475820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Community mental health survey has been conducted almost every year since 2004. CQC use the results from the survey in its 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67,127 Community mental health service users were invited to participate in the survey across 50 NHS trusts. </a:t>
            </a:r>
          </a:p>
          <a:p>
            <a:pPr>
              <a:spcBef>
                <a:spcPts val="600"/>
              </a:spcBef>
              <a:spcAft>
                <a:spcPts val="600"/>
              </a:spcAft>
            </a:pPr>
            <a:r>
              <a:rPr lang="en-GB" sz="1200" dirty="0">
                <a:effectLst/>
                <a:latin typeface="Arial" panose="020B0604020202020204" pitchFamily="34" charset="0"/>
                <a:cs typeface="Arial" panose="020B0604020202020204" pitchFamily="34" charset="0"/>
              </a:rPr>
              <a:t>Completed responses were received from </a:t>
            </a:r>
            <a:r>
              <a:rPr lang="en-GB" sz="1200" dirty="0">
                <a:latin typeface="Arial" panose="020B0604020202020204" pitchFamily="34" charset="0"/>
                <a:cs typeface="Arial" panose="020B0604020202020204" pitchFamily="34" charset="0"/>
              </a:rPr>
              <a:t>12,319</a:t>
            </a:r>
            <a:r>
              <a:rPr lang="en-GB" sz="1200" dirty="0">
                <a:effectLst/>
                <a:latin typeface="Arial" panose="020B0604020202020204" pitchFamily="34" charset="0"/>
                <a:cs typeface="Arial" panose="020B0604020202020204" pitchFamily="34" charset="0"/>
              </a:rPr>
              <a:t> Community mental health service users; a 19% adjusted response rate, where undelivered questionnaires are removed from the response rate calculation.</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2025 and 31 May 2025.</a:t>
            </a:r>
            <a:r>
              <a:rPr lang="en-GB" sz="1200" dirty="0">
                <a:latin typeface="Arial" panose="020B0604020202020204" pitchFamily="34" charset="0"/>
                <a:cs typeface="Arial" panose="020B0604020202020204" pitchFamily="34" charset="0"/>
              </a:rPr>
              <a:t> Full sampling criteria can be found in the </a:t>
            </a:r>
            <a:r>
              <a:rPr lang="en-GB" sz="1200"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Sampling Instructions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a:t>
            </a:r>
          </a:p>
          <a:p>
            <a:pPr>
              <a:spcBef>
                <a:spcPts val="600"/>
              </a:spcBef>
              <a:spcAft>
                <a:spcPts val="600"/>
              </a:spcAft>
            </a:pPr>
            <a:r>
              <a:rPr lang="en-US" sz="1200" dirty="0">
                <a:latin typeface="Arial" panose="020B0604020202020204" pitchFamily="34" charset="0"/>
                <a:cs typeface="Arial" panose="020B0604020202020204" pitchFamily="34" charset="0"/>
              </a:rPr>
              <a:t>Fieldwork for the survey (the time during which questionnaires were sent out and returned) took place between August and November 2025.</a:t>
            </a:r>
          </a:p>
          <a:p>
            <a:pPr lvl="0">
              <a:spcBef>
                <a:spcPts val="600"/>
              </a:spcBef>
              <a:spcAft>
                <a:spcPts val="600"/>
              </a:spcAft>
              <a:defRPr/>
            </a:pPr>
            <a:r>
              <a:rPr lang="en-GB" sz="1600" b="1" dirty="0">
                <a:solidFill>
                  <a:prstClr val="black"/>
                </a:solidFill>
                <a:latin typeface="Arial" panose="020B0604020202020204" pitchFamily="34" charset="0"/>
                <a:cs typeface="Arial" panose="020B0604020202020204" pitchFamily="34" charset="0"/>
              </a:rPr>
              <a:t>Trend data</a:t>
            </a:r>
          </a:p>
          <a:p>
            <a:pPr lvl="0">
              <a:spcBef>
                <a:spcPts val="600"/>
              </a:spcBef>
              <a:spcAft>
                <a:spcPts val="600"/>
              </a:spcAft>
              <a:defRPr/>
            </a:pPr>
            <a:r>
              <a:rPr lang="en-US" sz="1200" dirty="0">
                <a:solidFill>
                  <a:prstClr val="black"/>
                </a:solidFill>
                <a:latin typeface="Arial" panose="020B0604020202020204" pitchFamily="34" charset="0"/>
                <a:cs typeface="Arial" panose="020B0604020202020204" pitchFamily="34" charset="0"/>
              </a:rPr>
              <a:t>In 2023, the Community mental health survey transitioned </a:t>
            </a:r>
            <a:r>
              <a:rPr lang="en-GB" sz="1200" dirty="0">
                <a:solidFill>
                  <a:prstClr val="black"/>
                </a:solidFill>
                <a:latin typeface="Arial" panose="020B0604020202020204" pitchFamily="34" charset="0"/>
                <a:cs typeface="Arial" panose="020B0604020202020204" pitchFamily="34" charset="0"/>
              </a:rPr>
              <a:t>from a solely paper-based methodology to both paper and online, which impacted trend data. </a:t>
            </a:r>
          </a:p>
          <a:p>
            <a:pPr lvl="0">
              <a:spcBef>
                <a:spcPts val="600"/>
              </a:spcBef>
              <a:spcAft>
                <a:spcPts val="600"/>
              </a:spcAft>
              <a:defRPr/>
            </a:pPr>
            <a:r>
              <a:rPr lang="en-GB" sz="1200" dirty="0">
                <a:solidFill>
                  <a:prstClr val="black"/>
                </a:solidFill>
                <a:latin typeface="Arial" panose="020B0604020202020204" pitchFamily="34" charset="0"/>
                <a:cs typeface="Arial" panose="020B0604020202020204" pitchFamily="34" charset="0"/>
              </a:rPr>
              <a:t>Therefore, only data from the 2023, 2024 and 2025 survey years are comparable, unless a question has changed or there are other reasons for lack of comparability such as changes in organisational structure of a trust.</a:t>
            </a:r>
            <a:endParaRPr lang="en-GB" sz="1600" b="1" dirty="0">
              <a:solidFill>
                <a:prstClr val="black"/>
              </a:solidFill>
              <a:latin typeface="Arial" panose="020B0604020202020204" pitchFamily="34" charset="0"/>
              <a:cs typeface="Arial" panose="020B0604020202020204" pitchFamily="34" charset="0"/>
            </a:endParaRPr>
          </a:p>
          <a:p>
            <a:pPr>
              <a:spcBef>
                <a:spcPts val="600"/>
              </a:spcBef>
              <a:spcAft>
                <a:spcPts val="600"/>
              </a:spcAft>
            </a:pPr>
            <a:r>
              <a:rPr lang="en-US" sz="1200" dirty="0">
                <a:solidFill>
                  <a:prstClr val="black"/>
                </a:solidFill>
                <a:latin typeface="Arial" panose="020B0604020202020204" pitchFamily="34" charset="0"/>
                <a:cs typeface="Arial" panose="020B0604020202020204" pitchFamily="34" charset="0"/>
              </a:rPr>
              <a:t>Where results are comparable with previous years, a section on historical trends has been included.</a:t>
            </a:r>
            <a:endParaRPr lang="en-GB" sz="1200" dirty="0">
              <a:solidFill>
                <a:prstClr val="black"/>
              </a:solidFill>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a:t>Background and methodology</a:t>
            </a: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2819-5922-9FDB-4B77-F0EB9C1D9CC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580250-8F0C-C184-6CF0-0D9B733A7B5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EA52D8-D592-1EE1-6B4D-F461A5935F8F}"/>
              </a:ext>
            </a:extLst>
          </p:cNvPr>
          <p:cNvGraphicFramePr>
            <a:graphicFrameLocks noGrp="1"/>
          </p:cNvGraphicFramePr>
          <p:nvPr>
            <p:extLst>
              <p:ext uri="{D42A27DB-BD31-4B8C-83A1-F6EECF244321}">
                <p14:modId xmlns:p14="http://schemas.microsoft.com/office/powerpoint/2010/main" val="1736201220"/>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B7D16EB-9E3E-CF1E-1914-0E9D2AD07FE9}"/>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1F8014BA-8734-C826-C9EB-912E901C386F}"/>
                </a:ext>
              </a:extLst>
            </p:cNvPr>
            <p:cNvGraphicFramePr/>
            <p:nvPr>
              <p:extLst>
                <p:ext uri="{D42A27DB-BD31-4B8C-83A1-F6EECF244321}">
                  <p14:modId xmlns:p14="http://schemas.microsoft.com/office/powerpoint/2010/main" val="14228861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EB913B3-335E-E6DC-D223-B59F0D2A813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C6E60B9-6D1E-7C7E-64C1-0A632BF4E95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CC3A21-3594-B332-F361-29FA606F1DF9}"/>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r>
              <a:rPr lang="en-GB" dirty="0"/>
              <a:t> (continued)</a:t>
            </a:r>
          </a:p>
        </p:txBody>
      </p:sp>
    </p:spTree>
    <p:extLst>
      <p:ext uri="{BB962C8B-B14F-4D97-AF65-F5344CB8AC3E}">
        <p14:creationId xmlns:p14="http://schemas.microsoft.com/office/powerpoint/2010/main" val="1936102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7F6552E-29B7-6800-0E22-8408516FB3A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12. Feedback </a:t>
            </a:r>
          </a:p>
        </p:txBody>
      </p:sp>
      <p:sp>
        <p:nvSpPr>
          <p:cNvPr id="6" name="TextBox 5">
            <a:extLst>
              <a:ext uri="{FF2B5EF4-FFF2-40B4-BE49-F238E27FC236}">
                <a16:creationId xmlns:a16="http://schemas.microsoft.com/office/drawing/2014/main" id="{3297C804-F287-B3A9-40CE-AF8CB22A1FDD}"/>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26D89850-A2C2-DC71-71A6-8C981218DDB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2" descr="A bar chart showing the range of section scores for all NHS trusts for Section 1 (Health and social care workers).">
            <a:extLst>
              <a:ext uri="{FF2B5EF4-FFF2-40B4-BE49-F238E27FC236}">
                <a16:creationId xmlns:a16="http://schemas.microsoft.com/office/drawing/2014/main" id="{AE54C505-A526-AAEE-E323-C5D22E0BE470}"/>
              </a:ext>
            </a:extLst>
          </p:cNvPr>
          <p:cNvGraphicFramePr/>
          <p:nvPr>
            <p:extLst>
              <p:ext uri="{D42A27DB-BD31-4B8C-83A1-F6EECF244321}">
                <p14:modId xmlns:p14="http://schemas.microsoft.com/office/powerpoint/2010/main" val="125105482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1C64EC8F-FF6A-0238-87A8-2B76FB3D0FB5}"/>
              </a:ext>
            </a:extLst>
          </p:cNvPr>
          <p:cNvGraphicFramePr>
            <a:graphicFrameLocks noGrp="1"/>
          </p:cNvGraphicFramePr>
          <p:nvPr>
            <p:extLst>
              <p:ext uri="{D42A27DB-BD31-4B8C-83A1-F6EECF244321}">
                <p14:modId xmlns:p14="http://schemas.microsoft.com/office/powerpoint/2010/main" val="426446492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3.0</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13C1E8C5-26DD-6FAD-BA31-13F7E2A9CA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54268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8818D-B28A-13C9-D59F-C1181AC892A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DFE6AE-9EAA-7113-5E0B-F29BA456577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5B8CC9-7CF7-CBDC-3D75-723127E93F28}"/>
              </a:ext>
            </a:extLst>
          </p:cNvPr>
          <p:cNvGraphicFramePr>
            <a:graphicFrameLocks noGrp="1"/>
          </p:cNvGraphicFramePr>
          <p:nvPr>
            <p:extLst>
              <p:ext uri="{D42A27DB-BD31-4B8C-83A1-F6EECF244321}">
                <p14:modId xmlns:p14="http://schemas.microsoft.com/office/powerpoint/2010/main" val="3163827685"/>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8DF4B66-14F2-CE16-1EFF-8B7BADF07845}"/>
              </a:ext>
            </a:extLst>
          </p:cNvPr>
          <p:cNvGrpSpPr/>
          <p:nvPr/>
        </p:nvGrpSpPr>
        <p:grpSpPr>
          <a:xfrm>
            <a:off x="162537" y="1360256"/>
            <a:ext cx="8280000" cy="1796400"/>
            <a:chOff x="361028" y="1452764"/>
            <a:chExt cx="8280000" cy="1538336"/>
          </a:xfrm>
        </p:grpSpPr>
        <p:graphicFrame>
          <p:nvGraphicFramePr>
            <p:cNvPr id="9" name="Q40">
              <a:extLst>
                <a:ext uri="{FF2B5EF4-FFF2-40B4-BE49-F238E27FC236}">
                  <a16:creationId xmlns:a16="http://schemas.microsoft.com/office/drawing/2014/main" id="{BE98C207-0839-3B9C-5DA8-E3593948C3B8}"/>
                </a:ext>
              </a:extLst>
            </p:cNvPr>
            <p:cNvGraphicFramePr/>
            <p:nvPr>
              <p:extLst>
                <p:ext uri="{D42A27DB-BD31-4B8C-83A1-F6EECF244321}">
                  <p14:modId xmlns:p14="http://schemas.microsoft.com/office/powerpoint/2010/main" val="260333821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C820EB2-2839-399A-CEB9-BDCE98408E1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8ED13AB-0527-066F-B8F4-0D9D4D5BF54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39FAB3F3-9A00-8572-B319-E3DEC9AA0A5D}"/>
              </a:ext>
            </a:extLst>
          </p:cNvPr>
          <p:cNvSpPr>
            <a:spLocks noGrp="1"/>
          </p:cNvSpPr>
          <p:nvPr>
            <p:ph type="title"/>
          </p:nvPr>
        </p:nvSpPr>
        <p:spPr>
          <a:xfrm>
            <a:off x="419970" y="613664"/>
            <a:ext cx="11417697" cy="654856"/>
          </a:xfrm>
        </p:spPr>
        <p:txBody>
          <a:bodyPr/>
          <a:lstStyle/>
          <a:p>
            <a:r>
              <a:rPr lang="en-GB" dirty="0"/>
              <a:t>Section </a:t>
            </a:r>
            <a:r>
              <a:rPr lang="en-US" dirty="0"/>
              <a:t>12. Feedback </a:t>
            </a:r>
            <a:r>
              <a:rPr lang="en-GB" dirty="0"/>
              <a:t>(continued)</a:t>
            </a:r>
          </a:p>
        </p:txBody>
      </p:sp>
    </p:spTree>
    <p:extLst>
      <p:ext uri="{BB962C8B-B14F-4D97-AF65-F5344CB8AC3E}">
        <p14:creationId xmlns:p14="http://schemas.microsoft.com/office/powerpoint/2010/main" val="1940500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886FA0-E7D1-6D35-1538-E5FE1DCF8083}"/>
              </a:ext>
            </a:extLst>
          </p:cNvPr>
          <p:cNvSpPr>
            <a:spLocks noGrp="1"/>
          </p:cNvSpPr>
          <p:nvPr>
            <p:ph type="title"/>
          </p:nvPr>
        </p:nvSpPr>
        <p:spPr>
          <a:xfrm>
            <a:off x="628768" y="1760539"/>
            <a:ext cx="10163161"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681CA66-0455-4A89-8C6B-30A6F61BEB1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36FFF778-EA61-49AB-F080-9B65DE4E81C9}"/>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146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5FA50-63F5-8011-FEAB-79405F586202}"/>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28B9271E-D635-878C-98A8-80A87F3145A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2258AB75-9F0A-E135-A428-6D84FAEFCC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ABCC3AC-8552-42CC-1B29-696C9FA18987}"/>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81720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9831B-E506-4369-AC79-5C26DFD1443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B4A97-EBA9-9893-EDFB-F5C1BAFC05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E54167F-4519-14A3-84B1-7042D7C80093}"/>
              </a:ext>
            </a:extLst>
          </p:cNvPr>
          <p:cNvSpPr txBox="1"/>
          <p:nvPr/>
        </p:nvSpPr>
        <p:spPr>
          <a:xfrm>
            <a:off x="382908" y="3147190"/>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Q7. Was the support offered appropriate for your mental health needs?</a:t>
            </a:r>
          </a:p>
        </p:txBody>
      </p:sp>
      <p:sp>
        <p:nvSpPr>
          <p:cNvPr id="11" name="Title 6">
            <a:extLst>
              <a:ext uri="{FF2B5EF4-FFF2-40B4-BE49-F238E27FC236}">
                <a16:creationId xmlns:a16="http://schemas.microsoft.com/office/drawing/2014/main" id="{6C6875C0-F86C-8E1E-BCD7-EF40659FDE5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6BFDF64-71BF-2531-342C-50C98B7F5028}"/>
              </a:ext>
            </a:extLst>
          </p:cNvPr>
          <p:cNvSpPr>
            <a:spLocks noGrp="1"/>
          </p:cNvSpPr>
          <p:nvPr>
            <p:ph type="title"/>
          </p:nvPr>
        </p:nvSpPr>
        <p:spPr>
          <a:xfrm>
            <a:off x="419970" y="613664"/>
            <a:ext cx="11417697" cy="654856"/>
          </a:xfrm>
        </p:spPr>
        <p:txBody>
          <a:bodyPr/>
          <a:lstStyle/>
          <a:p>
            <a:r>
              <a:rPr lang="en-GB" dirty="0"/>
              <a:t>Section 1. </a:t>
            </a:r>
            <a:r>
              <a:rPr lang="en-US" dirty="0"/>
              <a:t>Support while waiting</a:t>
            </a:r>
            <a:endParaRPr lang="en-GB" dirty="0"/>
          </a:p>
        </p:txBody>
      </p:sp>
      <p:sp>
        <p:nvSpPr>
          <p:cNvPr id="4" name="TextBox 3">
            <a:extLst>
              <a:ext uri="{FF2B5EF4-FFF2-40B4-BE49-F238E27FC236}">
                <a16:creationId xmlns:a16="http://schemas.microsoft.com/office/drawing/2014/main" id="{4E016054-B22B-2DD2-AD71-8D56A8409195}"/>
              </a:ext>
            </a:extLst>
          </p:cNvPr>
          <p:cNvSpPr txBox="1"/>
          <p:nvPr/>
        </p:nvSpPr>
        <p:spPr>
          <a:xfrm>
            <a:off x="68826" y="1964087"/>
            <a:ext cx="2022032" cy="9233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a:t>
            </a:r>
            <a:r>
              <a:rPr lang="en-GB" sz="900" dirty="0">
                <a:latin typeface="Arial" panose="020B0604020202020204" pitchFamily="34" charset="0"/>
                <a:cs typeface="Arial" panose="020B0604020202020204" pitchFamily="34" charset="0"/>
              </a:rPr>
              <a:t>mental</a:t>
            </a:r>
            <a:r>
              <a:rPr lang="en-GB" sz="900" b="0" i="0" u="none" strike="noStrike" kern="1200" baseline="0" dirty="0">
                <a:solidFill>
                  <a:prstClr val="black"/>
                </a:solidFill>
                <a:effectLst/>
                <a:latin typeface="Arial" panose="020B0604020202020204" pitchFamily="34" charset="0"/>
                <a:cs typeface="Arial" panose="020B0604020202020204" pitchFamily="34" charset="0"/>
              </a:rPr>
              <a:t> health team and your first appointment for treatment, were you offered support with your mental health?</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53074BC-3C9A-8B24-8F83-9778E722130F}"/>
              </a:ext>
            </a:extLst>
          </p:cNvPr>
          <p:cNvSpPr txBox="1"/>
          <p:nvPr/>
        </p:nvSpPr>
        <p:spPr>
          <a:xfrm>
            <a:off x="548941" y="6055497"/>
            <a:ext cx="10843674"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Q6 and Q7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0B80665C-55D8-8517-64D5-5BBDCC5E8032}"/>
              </a:ext>
            </a:extLst>
          </p:cNvPr>
          <p:cNvGraphicFramePr>
            <a:graphicFrameLocks noGrp="1"/>
          </p:cNvGraphicFramePr>
          <p:nvPr>
            <p:extLst>
              <p:ext uri="{D42A27DB-BD31-4B8C-83A1-F6EECF244321}">
                <p14:modId xmlns:p14="http://schemas.microsoft.com/office/powerpoint/2010/main" val="3068501362"/>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3" name="Q6" descr="Bar chart showing breakdown of length of stay for this NHS trust.">
            <a:extLst>
              <a:ext uri="{FF2B5EF4-FFF2-40B4-BE49-F238E27FC236}">
                <a16:creationId xmlns:a16="http://schemas.microsoft.com/office/drawing/2014/main" id="{C4329C43-545D-F1AB-35B1-8ECABDB62C90}"/>
              </a:ext>
            </a:extLst>
          </p:cNvPr>
          <p:cNvGraphicFramePr/>
          <p:nvPr>
            <p:extLst>
              <p:ext uri="{D42A27DB-BD31-4B8C-83A1-F6EECF244321}">
                <p14:modId xmlns:p14="http://schemas.microsoft.com/office/powerpoint/2010/main" val="3395260893"/>
              </p:ext>
            </p:extLst>
          </p:nvPr>
        </p:nvGraphicFramePr>
        <p:xfrm>
          <a:off x="1236883" y="1871820"/>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7" descr="Bar chart showing breakdown of length of stay for this NHS trust.">
            <a:extLst>
              <a:ext uri="{FF2B5EF4-FFF2-40B4-BE49-F238E27FC236}">
                <a16:creationId xmlns:a16="http://schemas.microsoft.com/office/drawing/2014/main" id="{56E7A08B-1CD4-DAFC-F65B-B82BA76FF4AE}"/>
              </a:ext>
            </a:extLst>
          </p:cNvPr>
          <p:cNvGraphicFramePr/>
          <p:nvPr>
            <p:extLst>
              <p:ext uri="{D42A27DB-BD31-4B8C-83A1-F6EECF244321}">
                <p14:modId xmlns:p14="http://schemas.microsoft.com/office/powerpoint/2010/main" val="3505866662"/>
              </p:ext>
            </p:extLst>
          </p:nvPr>
        </p:nvGraphicFramePr>
        <p:xfrm>
          <a:off x="1236883" y="2887417"/>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991337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5AE52-B748-4C29-D972-66DB0B5670EB}"/>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E0FD600-8D27-B854-1611-86FD8CBE6E4A}"/>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2. </a:t>
            </a:r>
            <a:r>
              <a:rPr lang="en-GB" dirty="0">
                <a:latin typeface="Arial" panose="020B0604020202020204" pitchFamily="34" charset="0"/>
                <a:cs typeface="Arial" panose="020B0604020202020204" pitchFamily="34" charset="0"/>
              </a:rPr>
              <a:t>Mental Health Team</a:t>
            </a:r>
            <a:r>
              <a:rPr lang="en-US" dirty="0"/>
              <a:t> </a:t>
            </a:r>
          </a:p>
        </p:txBody>
      </p:sp>
      <p:sp>
        <p:nvSpPr>
          <p:cNvPr id="6" name="TextBox 5">
            <a:extLst>
              <a:ext uri="{FF2B5EF4-FFF2-40B4-BE49-F238E27FC236}">
                <a16:creationId xmlns:a16="http://schemas.microsoft.com/office/drawing/2014/main" id="{FCBC1C31-39A2-F5DA-2E2D-A590DFC1E1BC}"/>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dirty="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C9C6BB7B-AFB7-78DD-5AC9-1D35289877C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62EEF2DA-4B78-395A-3E19-2E8640A193A2}"/>
              </a:ext>
            </a:extLst>
          </p:cNvPr>
          <p:cNvGraphicFramePr/>
          <p:nvPr>
            <p:extLst>
              <p:ext uri="{D42A27DB-BD31-4B8C-83A1-F6EECF244321}">
                <p14:modId xmlns:p14="http://schemas.microsoft.com/office/powerpoint/2010/main" val="204659427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34CA43CE-BBF3-6791-4C0D-F49DAB61C64F}"/>
              </a:ext>
            </a:extLst>
          </p:cNvPr>
          <p:cNvGraphicFramePr>
            <a:graphicFrameLocks noGrp="1"/>
          </p:cNvGraphicFramePr>
          <p:nvPr>
            <p:extLst>
              <p:ext uri="{D42A27DB-BD31-4B8C-83A1-F6EECF244321}">
                <p14:modId xmlns:p14="http://schemas.microsoft.com/office/powerpoint/2010/main" val="304078179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A6DD8825-5228-04B4-7713-50009B2EA47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032358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A72F2-90DF-07BE-321E-BE4B4D6E3D0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8EAA27-8109-B2AF-247A-46AD01E5E33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0F719DB4-9E9D-0801-BC40-1B0363E8CCA7}"/>
              </a:ext>
            </a:extLst>
          </p:cNvPr>
          <p:cNvGraphicFramePr>
            <a:graphicFrameLocks noGrp="1"/>
          </p:cNvGraphicFramePr>
          <p:nvPr>
            <p:extLst>
              <p:ext uri="{D42A27DB-BD31-4B8C-83A1-F6EECF244321}">
                <p14:modId xmlns:p14="http://schemas.microsoft.com/office/powerpoint/2010/main" val="1720227512"/>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dirty="0">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9.1</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D2B8B42C-68D8-695D-524E-120BCAD66037}"/>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Q11. Did your NHS mental health team consider how areas of your life impact your mental health?</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69EFB7F-2C48-BCB0-EEC6-067990282A23}"/>
              </a:ext>
            </a:extLst>
          </p:cNvPr>
          <p:cNvSpPr txBox="1"/>
          <p:nvPr/>
        </p:nvSpPr>
        <p:spPr>
          <a:xfrm>
            <a:off x="363640" y="4450247"/>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Q10. Did you get the help you needed?</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D84DC46-79E9-D50E-B376-BC93E595F4BA}"/>
              </a:ext>
            </a:extLst>
          </p:cNvPr>
          <p:cNvSpPr txBox="1"/>
          <p:nvPr/>
        </p:nvSpPr>
        <p:spPr>
          <a:xfrm>
            <a:off x="363640" y="3413621"/>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Q9. Did you feel your NHS mental health team listened to what you had to say?</a:t>
            </a:r>
          </a:p>
        </p:txBody>
      </p:sp>
      <p:sp>
        <p:nvSpPr>
          <p:cNvPr id="3" name="TextBox 2">
            <a:extLst>
              <a:ext uri="{FF2B5EF4-FFF2-40B4-BE49-F238E27FC236}">
                <a16:creationId xmlns:a16="http://schemas.microsoft.com/office/drawing/2014/main" id="{81A71B5B-02A7-F7B6-305F-E6E7AAEBE533}"/>
              </a:ext>
            </a:extLst>
          </p:cNvPr>
          <p:cNvSpPr txBox="1"/>
          <p:nvPr/>
        </p:nvSpPr>
        <p:spPr>
          <a:xfrm>
            <a:off x="363640" y="2398449"/>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Q8. Were you given enough time to discuss your needs and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63891A46-30E2-9CB1-6C51-F5967EF012AA}"/>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014CC768-43F0-55FB-E36F-2748081BA355}"/>
                </a:ext>
              </a:extLst>
            </p:cNvPr>
            <p:cNvGraphicFramePr/>
            <p:nvPr>
              <p:extLst>
                <p:ext uri="{D42A27DB-BD31-4B8C-83A1-F6EECF244321}">
                  <p14:modId xmlns:p14="http://schemas.microsoft.com/office/powerpoint/2010/main" val="418935355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39AF642-DFC5-1860-4F1A-43CE054F50E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976539-816C-53BC-E10D-FC335EEC9C2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E1F21B-0497-6A3D-A241-F1B23EAD09E5}"/>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a:t>
            </a:r>
            <a:endParaRPr lang="en-GB" dirty="0"/>
          </a:p>
        </p:txBody>
      </p:sp>
      <p:graphicFrame>
        <p:nvGraphicFramePr>
          <p:cNvPr id="5" name="Q9" descr="A chart showing how your Trust scored for Q13 compared with other trusts that took part; using the ‘expected range’ analysis technique. ">
            <a:extLst>
              <a:ext uri="{FF2B5EF4-FFF2-40B4-BE49-F238E27FC236}">
                <a16:creationId xmlns:a16="http://schemas.microsoft.com/office/drawing/2014/main" id="{E76BE783-1A7A-BFA1-D1E1-312C50C899ED}"/>
              </a:ext>
            </a:extLst>
          </p:cNvPr>
          <p:cNvGraphicFramePr>
            <a:graphicFrameLocks/>
          </p:cNvGraphicFramePr>
          <p:nvPr>
            <p:extLst>
              <p:ext uri="{D42A27DB-BD31-4B8C-83A1-F6EECF244321}">
                <p14:modId xmlns:p14="http://schemas.microsoft.com/office/powerpoint/2010/main" val="26006069"/>
              </p:ext>
            </p:extLst>
          </p:nvPr>
        </p:nvGraphicFramePr>
        <p:xfrm>
          <a:off x="196010" y="3063121"/>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 descr="A chart showing how your Trust scored for Q13 compared with other trusts that took part; using the ‘expected range’ analysis technique. ">
            <a:extLst>
              <a:ext uri="{FF2B5EF4-FFF2-40B4-BE49-F238E27FC236}">
                <a16:creationId xmlns:a16="http://schemas.microsoft.com/office/drawing/2014/main" id="{4D25A51F-7E07-49C3-2963-541BBB42DEE6}"/>
              </a:ext>
            </a:extLst>
          </p:cNvPr>
          <p:cNvGraphicFramePr>
            <a:graphicFrameLocks/>
          </p:cNvGraphicFramePr>
          <p:nvPr>
            <p:extLst>
              <p:ext uri="{D42A27DB-BD31-4B8C-83A1-F6EECF244321}">
                <p14:modId xmlns:p14="http://schemas.microsoft.com/office/powerpoint/2010/main" val="3409237693"/>
              </p:ext>
            </p:extLst>
          </p:nvPr>
        </p:nvGraphicFramePr>
        <p:xfrm>
          <a:off x="196010" y="403792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1" descr="A chart showing how your Trust scored for Q13 compared with other trusts that took part; using the ‘expected range’ analysis technique. ">
            <a:extLst>
              <a:ext uri="{FF2B5EF4-FFF2-40B4-BE49-F238E27FC236}">
                <a16:creationId xmlns:a16="http://schemas.microsoft.com/office/drawing/2014/main" id="{12A01C73-C295-FDCB-01E9-B3C734636E34}"/>
              </a:ext>
            </a:extLst>
          </p:cNvPr>
          <p:cNvGraphicFramePr>
            <a:graphicFrameLocks/>
          </p:cNvGraphicFramePr>
          <p:nvPr>
            <p:extLst>
              <p:ext uri="{D42A27DB-BD31-4B8C-83A1-F6EECF244321}">
                <p14:modId xmlns:p14="http://schemas.microsoft.com/office/powerpoint/2010/main" val="3546985265"/>
              </p:ext>
            </p:extLst>
          </p:nvPr>
        </p:nvGraphicFramePr>
        <p:xfrm>
          <a:off x="196010" y="5048810"/>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997142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22AB0-9702-8B93-B87D-4DF1F969D5D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5BA698-FAEF-803B-833C-D5C1DC2024E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5415712F-133E-B654-6562-7047BE8EB3D3}"/>
              </a:ext>
            </a:extLst>
          </p:cNvPr>
          <p:cNvGraphicFramePr>
            <a:graphicFrameLocks noGrp="1"/>
          </p:cNvGraphicFramePr>
          <p:nvPr>
            <p:extLst>
              <p:ext uri="{D42A27DB-BD31-4B8C-83A1-F6EECF244321}">
                <p14:modId xmlns:p14="http://schemas.microsoft.com/office/powerpoint/2010/main" val="1072378501"/>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2464D199-79D8-B783-C8A2-B86303FB4767}"/>
              </a:ext>
            </a:extLst>
          </p:cNvPr>
          <p:cNvSpPr txBox="1"/>
          <p:nvPr/>
        </p:nvSpPr>
        <p:spPr>
          <a:xfrm>
            <a:off x="382908" y="3278196"/>
            <a:ext cx="1693542"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DEC2AC1-EBE8-C95D-1456-CCB684732EAC}"/>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5DC336F7-8B5A-3184-FE9A-1B9E289AD4CE}"/>
                </a:ext>
              </a:extLst>
            </p:cNvPr>
            <p:cNvGraphicFramePr/>
            <p:nvPr>
              <p:extLst>
                <p:ext uri="{D42A27DB-BD31-4B8C-83A1-F6EECF244321}">
                  <p14:modId xmlns:p14="http://schemas.microsoft.com/office/powerpoint/2010/main" val="414420068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70EAFD5-54AC-9BFB-6C0D-35430E2A1DE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5EF5C60-30FE-2264-124F-347A4EEEF9D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858F5B-3E43-F4E6-5F29-4786C37A8C74}"/>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 </a:t>
            </a:r>
            <a:r>
              <a:rPr lang="en-GB" dirty="0"/>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68C1B6E5-7CD6-9AA0-218B-5D51390779C6}"/>
              </a:ext>
            </a:extLst>
          </p:cNvPr>
          <p:cNvGraphicFramePr>
            <a:graphicFrameLocks/>
          </p:cNvGraphicFramePr>
          <p:nvPr>
            <p:extLst>
              <p:ext uri="{D42A27DB-BD31-4B8C-83A1-F6EECF244321}">
                <p14:modId xmlns:p14="http://schemas.microsoft.com/office/powerpoint/2010/main" val="1397234082"/>
              </p:ext>
            </p:extLst>
          </p:nvPr>
        </p:nvGraphicFramePr>
        <p:xfrm>
          <a:off x="196010" y="3051391"/>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69254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3A69D-C9FA-5E6F-FFF1-74D6890BA6D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2B482B6-DC33-A946-2865-476ECC38D32B}"/>
              </a:ext>
            </a:extLst>
          </p:cNvPr>
          <p:cNvSpPr>
            <a:spLocks noGrp="1"/>
          </p:cNvSpPr>
          <p:nvPr>
            <p:ph type="title"/>
          </p:nvPr>
        </p:nvSpPr>
        <p:spPr>
          <a:xfrm>
            <a:off x="419970" y="613664"/>
            <a:ext cx="11417697" cy="654856"/>
          </a:xfrm>
        </p:spPr>
        <p:txBody>
          <a:bodyPr>
            <a:normAutofit/>
          </a:bodyPr>
          <a:lstStyle/>
          <a:p>
            <a:r>
              <a:rPr lang="en-GB" dirty="0"/>
              <a:t>Section 3. Your care</a:t>
            </a:r>
          </a:p>
        </p:txBody>
      </p:sp>
      <p:sp>
        <p:nvSpPr>
          <p:cNvPr id="2" name="Slide Number Placeholder 1">
            <a:extLst>
              <a:ext uri="{FF2B5EF4-FFF2-40B4-BE49-F238E27FC236}">
                <a16:creationId xmlns:a16="http://schemas.microsoft.com/office/drawing/2014/main" id="{0C95E8E9-CAE6-F2EA-7F26-762825C079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4AD7379-33AD-1E1D-7503-0E033F2FEDD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3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9246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EF58-B44D-ACEE-FAAA-FCBDC535CA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7FB9B7-7D64-66B9-4AAB-28C577A1F1B8}"/>
              </a:ext>
            </a:extLst>
          </p:cNvPr>
          <p:cNvSpPr>
            <a:spLocks noGrp="1"/>
          </p:cNvSpPr>
          <p:nvPr>
            <p:ph type="title"/>
          </p:nvPr>
        </p:nvSpPr>
        <p:spPr/>
        <p:txBody>
          <a:bodyPr>
            <a:normAutofit/>
          </a:bodyPr>
          <a:lstStyle/>
          <a:p>
            <a:r>
              <a:rPr lang="en-GB"/>
              <a:t>Background and methodology (continued)</a:t>
            </a:r>
          </a:p>
        </p:txBody>
      </p:sp>
      <p:sp>
        <p:nvSpPr>
          <p:cNvPr id="14" name="TextBox 13">
            <a:extLst>
              <a:ext uri="{FF2B5EF4-FFF2-40B4-BE49-F238E27FC236}">
                <a16:creationId xmlns:a16="http://schemas.microsoft.com/office/drawing/2014/main" id="{B105174B-0519-4B03-AB44-7B0E692E298A}"/>
              </a:ext>
            </a:extLst>
          </p:cNvPr>
          <p:cNvSpPr txBox="1"/>
          <p:nvPr/>
        </p:nvSpPr>
        <p:spPr>
          <a:xfrm>
            <a:off x="384462" y="1268520"/>
            <a:ext cx="11268000" cy="4758207"/>
          </a:xfrm>
          <a:prstGeom prst="rect">
            <a:avLst/>
          </a:prstGeom>
          <a:noFill/>
        </p:spPr>
        <p:txBody>
          <a:bodyPr wrap="square" numCol="3" spcCol="180000" rtlCol="0">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Assessment Service Groups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Trusts were requested to share data on the type of service a service user was primarily accessing during the sample period. This variable has three categories, mapped to the three Assessment Service Groups: </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Children and Young People’s Mental Health Services (CYPMHS)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Adult Mental Health Services (AMHS)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Older People’s Mental Health Services (OPMHS)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Please note that data is not provided for CYPMHS due to a low number of responses.</a:t>
            </a: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03728155-3986-6466-4961-B9CC1FC9D1F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466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D3652-4792-F995-F5C9-B7B1ECA5C4F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5915C1-5756-F399-2C6E-466C07106D0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698926FC-014F-7B59-A4C5-AD5A1DD9BFE2}"/>
              </a:ext>
            </a:extLst>
          </p:cNvPr>
          <p:cNvSpPr txBox="1"/>
          <p:nvPr/>
        </p:nvSpPr>
        <p:spPr>
          <a:xfrm>
            <a:off x="357231"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000F2D8-D7D6-04FB-C136-655FA96C0D5B}"/>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FC7F883E-3A88-F55E-601E-BD764B9D7533}"/>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Q16. Were you given a choice on how your care and treatment would be delivered?</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BB850A4-8743-8684-1350-E35CCA682989}"/>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E7A103BC-C3DA-8767-1DF2-1596AFD8BA6B}"/>
                </a:ext>
              </a:extLst>
            </p:cNvPr>
            <p:cNvGraphicFramePr/>
            <p:nvPr>
              <p:extLst>
                <p:ext uri="{D42A27DB-BD31-4B8C-83A1-F6EECF244321}">
                  <p14:modId xmlns:p14="http://schemas.microsoft.com/office/powerpoint/2010/main" val="174545052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1CE8461-FD68-9263-0982-9D86B2520C2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2B15875-E3FE-5E70-8CE6-EB8B1BEF060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2254071F-AAE7-6FBD-26C4-B070DBCE6F00}"/>
              </a:ext>
            </a:extLst>
          </p:cNvPr>
          <p:cNvSpPr>
            <a:spLocks noGrp="1"/>
          </p:cNvSpPr>
          <p:nvPr>
            <p:ph type="title"/>
          </p:nvPr>
        </p:nvSpPr>
        <p:spPr>
          <a:xfrm>
            <a:off x="419970" y="613664"/>
            <a:ext cx="11417697" cy="654856"/>
          </a:xfrm>
        </p:spPr>
        <p:txBody>
          <a:bodyPr/>
          <a:lstStyle/>
          <a:p>
            <a:r>
              <a:rPr lang="en-GB" dirty="0"/>
              <a:t>Section 3. Your care</a:t>
            </a:r>
          </a:p>
        </p:txBody>
      </p:sp>
      <p:sp>
        <p:nvSpPr>
          <p:cNvPr id="6" name="TextBox 5">
            <a:extLst>
              <a:ext uri="{FF2B5EF4-FFF2-40B4-BE49-F238E27FC236}">
                <a16:creationId xmlns:a16="http://schemas.microsoft.com/office/drawing/2014/main" id="{E60DC86E-508E-CAD0-E536-C61086E29D11}"/>
              </a:ext>
            </a:extLst>
          </p:cNvPr>
          <p:cNvSpPr txBox="1"/>
          <p:nvPr/>
        </p:nvSpPr>
        <p:spPr>
          <a:xfrm>
            <a:off x="553633" y="6104214"/>
            <a:ext cx="107570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Q17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3E91C062-FD4B-85BE-5CD6-D09EA2953B2C}"/>
              </a:ext>
            </a:extLst>
          </p:cNvPr>
          <p:cNvGraphicFramePr>
            <a:graphicFrameLocks noGrp="1"/>
          </p:cNvGraphicFramePr>
          <p:nvPr>
            <p:extLst>
              <p:ext uri="{D42A27DB-BD31-4B8C-83A1-F6EECF244321}">
                <p14:modId xmlns:p14="http://schemas.microsoft.com/office/powerpoint/2010/main" val="1372503721"/>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5" name="Q16" descr="A chart showing how your Trust scored for Q13 compared with other trusts that took part; using the ‘expected range’ analysis technique. ">
            <a:extLst>
              <a:ext uri="{FF2B5EF4-FFF2-40B4-BE49-F238E27FC236}">
                <a16:creationId xmlns:a16="http://schemas.microsoft.com/office/drawing/2014/main" id="{254F472D-3EFA-8D1C-AF29-18F93E0B186F}"/>
              </a:ext>
            </a:extLst>
          </p:cNvPr>
          <p:cNvGraphicFramePr>
            <a:graphicFrameLocks/>
          </p:cNvGraphicFramePr>
          <p:nvPr>
            <p:extLst>
              <p:ext uri="{D42A27DB-BD31-4B8C-83A1-F6EECF244321}">
                <p14:modId xmlns:p14="http://schemas.microsoft.com/office/powerpoint/2010/main" val="3309328748"/>
              </p:ext>
            </p:extLst>
          </p:nvPr>
        </p:nvGraphicFramePr>
        <p:xfrm>
          <a:off x="228863" y="306707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18" descr="A chart showing how your Trust scored for Q13 compared with other trusts that took part; using the ‘expected range’ analysis technique. ">
            <a:extLst>
              <a:ext uri="{FF2B5EF4-FFF2-40B4-BE49-F238E27FC236}">
                <a16:creationId xmlns:a16="http://schemas.microsoft.com/office/drawing/2014/main" id="{2FFD7E25-0876-C073-628D-DDA6B40B7214}"/>
              </a:ext>
            </a:extLst>
          </p:cNvPr>
          <p:cNvGraphicFramePr>
            <a:graphicFrameLocks/>
          </p:cNvGraphicFramePr>
          <p:nvPr>
            <p:extLst>
              <p:ext uri="{D42A27DB-BD31-4B8C-83A1-F6EECF244321}">
                <p14:modId xmlns:p14="http://schemas.microsoft.com/office/powerpoint/2010/main" val="4046503517"/>
              </p:ext>
            </p:extLst>
          </p:nvPr>
        </p:nvGraphicFramePr>
        <p:xfrm>
          <a:off x="196010" y="503734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17" descr="Bar chart showing breakdown of length of stay for this NHS trust.">
            <a:extLst>
              <a:ext uri="{FF2B5EF4-FFF2-40B4-BE49-F238E27FC236}">
                <a16:creationId xmlns:a16="http://schemas.microsoft.com/office/drawing/2014/main" id="{0E4D35B8-5362-0357-C455-A81980071E01}"/>
              </a:ext>
            </a:extLst>
          </p:cNvPr>
          <p:cNvGraphicFramePr/>
          <p:nvPr>
            <p:extLst>
              <p:ext uri="{D42A27DB-BD31-4B8C-83A1-F6EECF244321}">
                <p14:modId xmlns:p14="http://schemas.microsoft.com/office/powerpoint/2010/main" val="822072183"/>
              </p:ext>
            </p:extLst>
          </p:nvPr>
        </p:nvGraphicFramePr>
        <p:xfrm>
          <a:off x="1264776" y="4133949"/>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780853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B6721-D845-A337-0F24-70E41DAC08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D09C95-4BFE-C1D1-1FE8-31409200668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54F4453-D488-2824-837D-CE6D635F42E4}"/>
              </a:ext>
            </a:extLst>
          </p:cNvPr>
          <p:cNvGraphicFramePr>
            <a:graphicFrameLocks noGrp="1"/>
          </p:cNvGraphicFramePr>
          <p:nvPr>
            <p:extLst>
              <p:ext uri="{D42A27DB-BD31-4B8C-83A1-F6EECF244321}">
                <p14:modId xmlns:p14="http://schemas.microsoft.com/office/powerpoint/2010/main" val="4150857905"/>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09881E3-B121-0CCA-5B7E-3F8B296E43ED}"/>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441AABE8-CCAC-69C2-00A5-104226C3A7DC}"/>
                </a:ext>
              </a:extLst>
            </p:cNvPr>
            <p:cNvGraphicFramePr/>
            <p:nvPr>
              <p:extLst>
                <p:ext uri="{D42A27DB-BD31-4B8C-83A1-F6EECF244321}">
                  <p14:modId xmlns:p14="http://schemas.microsoft.com/office/powerpoint/2010/main" val="383061055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FCDB71C-8AE2-6D10-4F59-ABDB18D5454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7706657-11AE-D682-6381-20137872844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1F2869F-30EC-40F1-456A-B1E3C0A71D98}"/>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13243855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7D656-A34C-98B6-5027-2734D80B2E46}"/>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504C4A9-19E4-CD37-7620-9BBE8DCB3889}"/>
              </a:ext>
            </a:extLst>
          </p:cNvPr>
          <p:cNvSpPr>
            <a:spLocks noGrp="1"/>
          </p:cNvSpPr>
          <p:nvPr>
            <p:ph type="title"/>
          </p:nvPr>
        </p:nvSpPr>
        <p:spPr>
          <a:xfrm>
            <a:off x="419970" y="613664"/>
            <a:ext cx="11417697" cy="654856"/>
          </a:xfrm>
        </p:spPr>
        <p:txBody>
          <a:bodyPr>
            <a:normAutofit/>
          </a:bodyPr>
          <a:lstStyle/>
          <a:p>
            <a:r>
              <a:rPr lang="en-GB" dirty="0"/>
              <a:t>Section 4. Medication </a:t>
            </a:r>
          </a:p>
        </p:txBody>
      </p:sp>
      <p:sp>
        <p:nvSpPr>
          <p:cNvPr id="2" name="Slide Number Placeholder 1">
            <a:extLst>
              <a:ext uri="{FF2B5EF4-FFF2-40B4-BE49-F238E27FC236}">
                <a16:creationId xmlns:a16="http://schemas.microsoft.com/office/drawing/2014/main" id="{2CE37AD2-6349-FA71-AF20-B463190658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ECE29BA-3E03-A3CF-7E81-2E5BC0923176}"/>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4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60668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9752D-4D6A-2A5B-BB4D-46422F24CD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0D64A6-216C-7223-FEA6-5CB176DB3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0AB5CE8D-749E-E925-3B7F-D45780FA316A}"/>
              </a:ext>
            </a:extLst>
          </p:cNvPr>
          <p:cNvSpPr txBox="1"/>
          <p:nvPr/>
        </p:nvSpPr>
        <p:spPr>
          <a:xfrm>
            <a:off x="363640" y="4948516"/>
            <a:ext cx="1707950" cy="784830"/>
          </a:xfrm>
          <a:prstGeom prst="rect">
            <a:avLst/>
          </a:prstGeom>
          <a:noFill/>
        </p:spPr>
        <p:txBody>
          <a:bodyPr wrap="square">
            <a:spAutoFit/>
          </a:bodyPr>
          <a:lstStyle/>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Q21_4. Have any of the following been discussed with you about your medication?</a:t>
            </a:r>
          </a:p>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What will happen if I stop taking my medication</a:t>
            </a:r>
          </a:p>
        </p:txBody>
      </p:sp>
      <p:sp>
        <p:nvSpPr>
          <p:cNvPr id="16" name="TextBox 15">
            <a:extLst>
              <a:ext uri="{FF2B5EF4-FFF2-40B4-BE49-F238E27FC236}">
                <a16:creationId xmlns:a16="http://schemas.microsoft.com/office/drawing/2014/main" id="{9DA26C81-9796-189D-1491-EB5817C0F44D}"/>
              </a:ext>
            </a:extLst>
          </p:cNvPr>
          <p:cNvSpPr txBox="1"/>
          <p:nvPr/>
        </p:nvSpPr>
        <p:spPr>
          <a:xfrm>
            <a:off x="363640" y="4020635"/>
            <a:ext cx="1707950" cy="646331"/>
          </a:xfrm>
          <a:prstGeom prst="rect">
            <a:avLst/>
          </a:prstGeom>
          <a:noFill/>
        </p:spPr>
        <p:txBody>
          <a:bodyPr wrap="square">
            <a:spAutoFit/>
          </a:bodyPr>
          <a:lstStyle/>
          <a:p>
            <a:pPr algn="r">
              <a:defRPr/>
            </a:pPr>
            <a:r>
              <a:rPr lang="en-GB" sz="900" dirty="0">
                <a:solidFill>
                  <a:prstClr val="black"/>
                </a:solidFill>
                <a:latin typeface="Arial" panose="020B0604020202020204" pitchFamily="34" charset="0"/>
                <a:cs typeface="Arial" panose="020B0604020202020204" pitchFamily="34" charset="0"/>
              </a:rPr>
              <a:t>Q21_3. Have any of the following been discussed with you about your medication? Side effects of medication</a:t>
            </a:r>
          </a:p>
        </p:txBody>
      </p:sp>
      <p:sp>
        <p:nvSpPr>
          <p:cNvPr id="18" name="TextBox 17">
            <a:extLst>
              <a:ext uri="{FF2B5EF4-FFF2-40B4-BE49-F238E27FC236}">
                <a16:creationId xmlns:a16="http://schemas.microsoft.com/office/drawing/2014/main" id="{8F5B8CB4-3E8A-44F9-5515-17700F5B76D2}"/>
              </a:ext>
            </a:extLst>
          </p:cNvPr>
          <p:cNvSpPr txBox="1"/>
          <p:nvPr/>
        </p:nvSpPr>
        <p:spPr>
          <a:xfrm>
            <a:off x="363640" y="303942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Q21_2. Have any of the following been discussed with you about your medication? Benefits of medication</a:t>
            </a:r>
          </a:p>
        </p:txBody>
      </p:sp>
      <p:sp>
        <p:nvSpPr>
          <p:cNvPr id="11" name="Title 6">
            <a:extLst>
              <a:ext uri="{FF2B5EF4-FFF2-40B4-BE49-F238E27FC236}">
                <a16:creationId xmlns:a16="http://schemas.microsoft.com/office/drawing/2014/main" id="{154C32A7-943A-21B5-1471-3DBC4D1989F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C7095A-9099-31D6-F7E5-F50EAE7F8565}"/>
              </a:ext>
            </a:extLst>
          </p:cNvPr>
          <p:cNvSpPr>
            <a:spLocks noGrp="1"/>
          </p:cNvSpPr>
          <p:nvPr>
            <p:ph type="title"/>
          </p:nvPr>
        </p:nvSpPr>
        <p:spPr>
          <a:xfrm>
            <a:off x="419970" y="613664"/>
            <a:ext cx="11417697" cy="654856"/>
          </a:xfrm>
        </p:spPr>
        <p:txBody>
          <a:bodyPr/>
          <a:lstStyle/>
          <a:p>
            <a:r>
              <a:rPr lang="en-GB" dirty="0"/>
              <a:t>Section 4. Medication </a:t>
            </a:r>
          </a:p>
        </p:txBody>
      </p:sp>
      <p:sp>
        <p:nvSpPr>
          <p:cNvPr id="7" name="TextBox 6">
            <a:extLst>
              <a:ext uri="{FF2B5EF4-FFF2-40B4-BE49-F238E27FC236}">
                <a16:creationId xmlns:a16="http://schemas.microsoft.com/office/drawing/2014/main" id="{8472FF3B-7C89-A571-72DB-11CC85A90FD2}"/>
              </a:ext>
            </a:extLst>
          </p:cNvPr>
          <p:cNvSpPr txBox="1"/>
          <p:nvPr/>
        </p:nvSpPr>
        <p:spPr>
          <a:xfrm>
            <a:off x="534607" y="6074747"/>
            <a:ext cx="110742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Q21_1, Q21_2, Q21_3, and Q21_4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5ACEFE7-7DCE-B4BB-F523-A4E37C7EE137}"/>
              </a:ext>
            </a:extLst>
          </p:cNvPr>
          <p:cNvSpPr txBox="1"/>
          <p:nvPr/>
        </p:nvSpPr>
        <p:spPr>
          <a:xfrm>
            <a:off x="350867" y="2015897"/>
            <a:ext cx="1718562"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2B41B1AF-2FAC-8CCE-AAB9-A47372CE16E5}"/>
              </a:ext>
            </a:extLst>
          </p:cNvPr>
          <p:cNvGraphicFramePr>
            <a:graphicFrameLocks noGrp="1"/>
          </p:cNvGraphicFramePr>
          <p:nvPr>
            <p:extLst>
              <p:ext uri="{D42A27DB-BD31-4B8C-83A1-F6EECF244321}">
                <p14:modId xmlns:p14="http://schemas.microsoft.com/office/powerpoint/2010/main" val="1931657588"/>
              </p:ext>
            </p:extLst>
          </p:nvPr>
        </p:nvGraphicFramePr>
        <p:xfrm>
          <a:off x="8344658" y="132190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8" name="Q21_1" descr="Bar chart showing breakdown of length of stay for this NHS trust.">
            <a:extLst>
              <a:ext uri="{FF2B5EF4-FFF2-40B4-BE49-F238E27FC236}">
                <a16:creationId xmlns:a16="http://schemas.microsoft.com/office/drawing/2014/main" id="{2BFC1FFA-D563-B276-8F73-D334BF8890E8}"/>
              </a:ext>
            </a:extLst>
          </p:cNvPr>
          <p:cNvGraphicFramePr/>
          <p:nvPr>
            <p:extLst>
              <p:ext uri="{D42A27DB-BD31-4B8C-83A1-F6EECF244321}">
                <p14:modId xmlns:p14="http://schemas.microsoft.com/office/powerpoint/2010/main" val="340850170"/>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Q21_2" descr="Bar chart showing breakdown of length of stay for this NHS trust.">
            <a:extLst>
              <a:ext uri="{FF2B5EF4-FFF2-40B4-BE49-F238E27FC236}">
                <a16:creationId xmlns:a16="http://schemas.microsoft.com/office/drawing/2014/main" id="{86F0812E-6C47-E12A-CCAE-CFE8AF30A57C}"/>
              </a:ext>
            </a:extLst>
          </p:cNvPr>
          <p:cNvGraphicFramePr/>
          <p:nvPr>
            <p:extLst>
              <p:ext uri="{D42A27DB-BD31-4B8C-83A1-F6EECF244321}">
                <p14:modId xmlns:p14="http://schemas.microsoft.com/office/powerpoint/2010/main" val="1630804582"/>
              </p:ext>
            </p:extLst>
          </p:nvPr>
        </p:nvGraphicFramePr>
        <p:xfrm>
          <a:off x="1217615" y="2889295"/>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Q21_3" descr="Bar chart showing breakdown of length of stay for this NHS trust.">
            <a:extLst>
              <a:ext uri="{FF2B5EF4-FFF2-40B4-BE49-F238E27FC236}">
                <a16:creationId xmlns:a16="http://schemas.microsoft.com/office/drawing/2014/main" id="{17337A8C-4414-938D-104A-2EBC03D9AE47}"/>
              </a:ext>
            </a:extLst>
          </p:cNvPr>
          <p:cNvGraphicFramePr/>
          <p:nvPr>
            <p:extLst>
              <p:ext uri="{D42A27DB-BD31-4B8C-83A1-F6EECF244321}">
                <p14:modId xmlns:p14="http://schemas.microsoft.com/office/powerpoint/2010/main" val="2367199452"/>
              </p:ext>
            </p:extLst>
          </p:nvPr>
        </p:nvGraphicFramePr>
        <p:xfrm>
          <a:off x="1210148" y="3886251"/>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21_4" descr="Bar chart showing breakdown of length of stay for this NHS trust.">
            <a:extLst>
              <a:ext uri="{FF2B5EF4-FFF2-40B4-BE49-F238E27FC236}">
                <a16:creationId xmlns:a16="http://schemas.microsoft.com/office/drawing/2014/main" id="{E74657E2-13FC-B6B7-6BCA-5EA1B099FDE8}"/>
              </a:ext>
            </a:extLst>
          </p:cNvPr>
          <p:cNvGraphicFramePr/>
          <p:nvPr>
            <p:extLst>
              <p:ext uri="{D42A27DB-BD31-4B8C-83A1-F6EECF244321}">
                <p14:modId xmlns:p14="http://schemas.microsoft.com/office/powerpoint/2010/main" val="1304577286"/>
              </p:ext>
            </p:extLst>
          </p:nvPr>
        </p:nvGraphicFramePr>
        <p:xfrm>
          <a:off x="1217615" y="4859551"/>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133183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32F69-F2CF-C317-846E-EBD9B9A79B6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E397F2-02F2-F32F-5794-146CBC9560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C204EC14-4412-3E7E-C437-55AD122A3BA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2E09E56-9D0D-32FE-D1EB-1A676A64AD2D}"/>
              </a:ext>
            </a:extLst>
          </p:cNvPr>
          <p:cNvSpPr>
            <a:spLocks noGrp="1"/>
          </p:cNvSpPr>
          <p:nvPr>
            <p:ph type="title"/>
          </p:nvPr>
        </p:nvSpPr>
        <p:spPr>
          <a:xfrm>
            <a:off x="419970" y="613664"/>
            <a:ext cx="11417697" cy="654856"/>
          </a:xfrm>
        </p:spPr>
        <p:txBody>
          <a:bodyPr/>
          <a:lstStyle/>
          <a:p>
            <a:r>
              <a:rPr lang="en-GB" dirty="0"/>
              <a:t>Section 4. Medication (continued)</a:t>
            </a:r>
          </a:p>
        </p:txBody>
      </p:sp>
      <p:sp>
        <p:nvSpPr>
          <p:cNvPr id="6" name="TextBox 5">
            <a:extLst>
              <a:ext uri="{FF2B5EF4-FFF2-40B4-BE49-F238E27FC236}">
                <a16:creationId xmlns:a16="http://schemas.microsoft.com/office/drawing/2014/main" id="{9244456B-37F4-A959-AA4C-F8C107B3BF1F}"/>
              </a:ext>
            </a:extLst>
          </p:cNvPr>
          <p:cNvSpPr txBox="1"/>
          <p:nvPr/>
        </p:nvSpPr>
        <p:spPr>
          <a:xfrm>
            <a:off x="554485" y="6074747"/>
            <a:ext cx="1056740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Q22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311D8CE-CA74-6FD8-86F2-63D641D9B147}"/>
              </a:ext>
            </a:extLst>
          </p:cNvPr>
          <p:cNvSpPr txBox="1"/>
          <p:nvPr/>
        </p:nvSpPr>
        <p:spPr>
          <a:xfrm>
            <a:off x="264242" y="2044447"/>
            <a:ext cx="1798455"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Q22. In the last 12 months, has your NHS mental health team asked you how you are getting on with your medication?</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D7260923-9F58-B66A-0D18-6FD61B351953}"/>
              </a:ext>
            </a:extLst>
          </p:cNvPr>
          <p:cNvGraphicFramePr>
            <a:graphicFrameLocks noGrp="1"/>
          </p:cNvGraphicFramePr>
          <p:nvPr>
            <p:extLst>
              <p:ext uri="{D42A27DB-BD31-4B8C-83A1-F6EECF244321}">
                <p14:modId xmlns:p14="http://schemas.microsoft.com/office/powerpoint/2010/main" val="618986485"/>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4" name="Q22" descr="Bar chart showing breakdown of length of stay for this NHS trust.">
            <a:extLst>
              <a:ext uri="{FF2B5EF4-FFF2-40B4-BE49-F238E27FC236}">
                <a16:creationId xmlns:a16="http://schemas.microsoft.com/office/drawing/2014/main" id="{686DF571-35F5-AD9D-B671-EAF8DA60B13A}"/>
              </a:ext>
            </a:extLst>
          </p:cNvPr>
          <p:cNvGraphicFramePr/>
          <p:nvPr>
            <p:extLst>
              <p:ext uri="{D42A27DB-BD31-4B8C-83A1-F6EECF244321}">
                <p14:modId xmlns:p14="http://schemas.microsoft.com/office/powerpoint/2010/main" val="3442513893"/>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32470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55D24-8BD2-6F99-8170-3DD716A9ADDA}"/>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58B9E965-23D0-F30B-FF7C-A6C09FE6F2F0}"/>
              </a:ext>
            </a:extLst>
          </p:cNvPr>
          <p:cNvSpPr>
            <a:spLocks noGrp="1"/>
          </p:cNvSpPr>
          <p:nvPr>
            <p:ph type="title"/>
          </p:nvPr>
        </p:nvSpPr>
        <p:spPr>
          <a:xfrm>
            <a:off x="419970" y="613664"/>
            <a:ext cx="11417697" cy="654856"/>
          </a:xfrm>
        </p:spPr>
        <p:txBody>
          <a:bodyPr>
            <a:normAutofit/>
          </a:bodyPr>
          <a:lstStyle/>
          <a:p>
            <a:r>
              <a:rPr lang="en-GB" dirty="0"/>
              <a:t>Section 5. </a:t>
            </a:r>
            <a:r>
              <a:rPr lang="en-US" dirty="0"/>
              <a:t>Psychological therapies</a:t>
            </a:r>
            <a:r>
              <a:rPr lang="en-GB" dirty="0"/>
              <a:t> </a:t>
            </a:r>
          </a:p>
        </p:txBody>
      </p:sp>
      <p:sp>
        <p:nvSpPr>
          <p:cNvPr id="2" name="Slide Number Placeholder 1">
            <a:extLst>
              <a:ext uri="{FF2B5EF4-FFF2-40B4-BE49-F238E27FC236}">
                <a16:creationId xmlns:a16="http://schemas.microsoft.com/office/drawing/2014/main" id="{C70C2C45-40FB-1829-6101-1714F6D5FC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A2A4047B-09B0-0821-86B0-6039BBFBC31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5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59465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959E2-A1C0-7BAF-C9CC-F57A87DA1C4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D3A4C0-7D89-9DA7-988D-F7E186537D2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DD21D72B-9C01-1831-9429-EDFBC0A8C2B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6E65BEC-719C-ACBA-F692-7D4F0D38EB96}"/>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(continued) </a:t>
            </a:r>
            <a:endParaRPr lang="en-GB" dirty="0"/>
          </a:p>
        </p:txBody>
      </p:sp>
      <p:sp>
        <p:nvSpPr>
          <p:cNvPr id="6" name="TextBox 5">
            <a:extLst>
              <a:ext uri="{FF2B5EF4-FFF2-40B4-BE49-F238E27FC236}">
                <a16:creationId xmlns:a16="http://schemas.microsoft.com/office/drawing/2014/main" id="{719AC3C2-94D6-44D7-276A-51EDFEE3E6C8}"/>
              </a:ext>
            </a:extLst>
          </p:cNvPr>
          <p:cNvSpPr txBox="1"/>
          <p:nvPr/>
        </p:nvSpPr>
        <p:spPr>
          <a:xfrm>
            <a:off x="544546" y="6074747"/>
            <a:ext cx="1058728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Q25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46E143A-E1C2-4012-17CD-B41BC082FA48}"/>
              </a:ext>
            </a:extLst>
          </p:cNvPr>
          <p:cNvSpPr txBox="1"/>
          <p:nvPr/>
        </p:nvSpPr>
        <p:spPr>
          <a:xfrm>
            <a:off x="241195" y="2082302"/>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Q25. Thinking about the last time you received therapy, did you have enough privacy to talk comfortably?</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0EE3E8C4-C25C-5D81-2C03-4F2E18B1DAE2}"/>
              </a:ext>
            </a:extLst>
          </p:cNvPr>
          <p:cNvGraphicFramePr>
            <a:graphicFrameLocks noGrp="1"/>
          </p:cNvGraphicFramePr>
          <p:nvPr>
            <p:extLst>
              <p:ext uri="{D42A27DB-BD31-4B8C-83A1-F6EECF244321}">
                <p14:modId xmlns:p14="http://schemas.microsoft.com/office/powerpoint/2010/main" val="4087277908"/>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25" descr="Bar chart showing breakdown of length of stay for this NHS trust.">
            <a:extLst>
              <a:ext uri="{FF2B5EF4-FFF2-40B4-BE49-F238E27FC236}">
                <a16:creationId xmlns:a16="http://schemas.microsoft.com/office/drawing/2014/main" id="{9DCD797C-F2D7-4E9A-9225-532969401917}"/>
              </a:ext>
            </a:extLst>
          </p:cNvPr>
          <p:cNvGraphicFramePr/>
          <p:nvPr>
            <p:extLst>
              <p:ext uri="{D42A27DB-BD31-4B8C-83A1-F6EECF244321}">
                <p14:modId xmlns:p14="http://schemas.microsoft.com/office/powerpoint/2010/main" val="63500267"/>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838974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1192C-8276-E0E3-3989-4F214FE1D9A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83743D82-BF6F-30EE-FD61-E4D6773352DF}"/>
              </a:ext>
            </a:extLst>
          </p:cNvPr>
          <p:cNvSpPr>
            <a:spLocks noGrp="1"/>
          </p:cNvSpPr>
          <p:nvPr>
            <p:ph type="title"/>
          </p:nvPr>
        </p:nvSpPr>
        <p:spPr>
          <a:xfrm>
            <a:off x="419970" y="613664"/>
            <a:ext cx="11417697" cy="654856"/>
          </a:xfrm>
        </p:spPr>
        <p:txBody>
          <a:bodyPr>
            <a:normAutofit/>
          </a:bodyPr>
          <a:lstStyle/>
          <a:p>
            <a:r>
              <a:rPr lang="en-GB" dirty="0"/>
              <a:t>Section 6. </a:t>
            </a:r>
            <a:r>
              <a:rPr lang="en-US" dirty="0"/>
              <a:t>Crisis care support </a:t>
            </a:r>
            <a:endParaRPr lang="en-GB" dirty="0"/>
          </a:p>
        </p:txBody>
      </p:sp>
      <p:sp>
        <p:nvSpPr>
          <p:cNvPr id="2" name="Slide Number Placeholder 1">
            <a:extLst>
              <a:ext uri="{FF2B5EF4-FFF2-40B4-BE49-F238E27FC236}">
                <a16:creationId xmlns:a16="http://schemas.microsoft.com/office/drawing/2014/main" id="{FACC202E-6D6C-691C-F694-15560C6D94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C0C7FD14-8187-500D-EA4D-B8631C29953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6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85867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0516E-C3B8-607D-8458-E4658FDC59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94E8E8-6AFE-67BF-E9B2-073AF9CE9C8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5E6BBD5B-A07C-6DD7-C221-7CEF46ACBB5B}"/>
              </a:ext>
            </a:extLst>
          </p:cNvPr>
          <p:cNvSpPr txBox="1"/>
          <p:nvPr/>
        </p:nvSpPr>
        <p:spPr>
          <a:xfrm>
            <a:off x="269052" y="3075084"/>
            <a:ext cx="1775019"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34A4A6A1-E8A4-BDC6-E1A6-5544A5F9A8F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15B7B4C-2F19-4D26-D36A-8AF36A994484}"/>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endParaRPr lang="en-GB" dirty="0"/>
          </a:p>
        </p:txBody>
      </p:sp>
      <p:sp>
        <p:nvSpPr>
          <p:cNvPr id="14" name="TextBox 13">
            <a:extLst>
              <a:ext uri="{FF2B5EF4-FFF2-40B4-BE49-F238E27FC236}">
                <a16:creationId xmlns:a16="http://schemas.microsoft.com/office/drawing/2014/main" id="{9CD9423F-3B64-4FD1-48FC-1E230954C896}"/>
              </a:ext>
            </a:extLst>
          </p:cNvPr>
          <p:cNvSpPr txBox="1"/>
          <p:nvPr/>
        </p:nvSpPr>
        <p:spPr>
          <a:xfrm>
            <a:off x="544546" y="6074747"/>
            <a:ext cx="10992369"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Q29 and Q30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3594A58-6513-6029-F4E3-C9858638D66F}"/>
              </a:ext>
            </a:extLst>
          </p:cNvPr>
          <p:cNvSpPr txBox="1"/>
          <p:nvPr/>
        </p:nvSpPr>
        <p:spPr>
          <a:xfrm>
            <a:off x="245616" y="2051714"/>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Q29. Thinking about the last time you contacted NHS mental health crisis support, did you get the help you needed?</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C36B01BC-9022-C942-EF48-34F3B3592A7B}"/>
              </a:ext>
            </a:extLst>
          </p:cNvPr>
          <p:cNvGraphicFramePr>
            <a:graphicFrameLocks noGrp="1"/>
          </p:cNvGraphicFramePr>
          <p:nvPr>
            <p:extLst>
              <p:ext uri="{D42A27DB-BD31-4B8C-83A1-F6EECF244321}">
                <p14:modId xmlns:p14="http://schemas.microsoft.com/office/powerpoint/2010/main" val="2800854851"/>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5" name="Q29" descr="Bar chart showing breakdown of length of stay for this NHS trust.">
            <a:extLst>
              <a:ext uri="{FF2B5EF4-FFF2-40B4-BE49-F238E27FC236}">
                <a16:creationId xmlns:a16="http://schemas.microsoft.com/office/drawing/2014/main" id="{F83DA056-49A9-5349-C172-C993B9AA3232}"/>
              </a:ext>
            </a:extLst>
          </p:cNvPr>
          <p:cNvGraphicFramePr/>
          <p:nvPr>
            <p:extLst>
              <p:ext uri="{D42A27DB-BD31-4B8C-83A1-F6EECF244321}">
                <p14:modId xmlns:p14="http://schemas.microsoft.com/office/powerpoint/2010/main" val="2857147352"/>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0" descr="Bar chart showing breakdown of length of stay for this NHS trust.">
            <a:extLst>
              <a:ext uri="{FF2B5EF4-FFF2-40B4-BE49-F238E27FC236}">
                <a16:creationId xmlns:a16="http://schemas.microsoft.com/office/drawing/2014/main" id="{9A407AC9-9024-DC37-94EB-08FE43DA0198}"/>
              </a:ext>
            </a:extLst>
          </p:cNvPr>
          <p:cNvGraphicFramePr/>
          <p:nvPr>
            <p:extLst>
              <p:ext uri="{D42A27DB-BD31-4B8C-83A1-F6EECF244321}">
                <p14:modId xmlns:p14="http://schemas.microsoft.com/office/powerpoint/2010/main" val="3361058216"/>
              </p:ext>
            </p:extLst>
          </p:nvPr>
        </p:nvGraphicFramePr>
        <p:xfrm>
          <a:off x="1210148" y="2898039"/>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902228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94F1D-0A95-4B9A-AF3A-C3727A91DC5C}"/>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954AB630-8E52-51A3-BE5C-3218DA6B6C38}"/>
              </a:ext>
            </a:extLst>
          </p:cNvPr>
          <p:cNvSpPr>
            <a:spLocks noGrp="1"/>
          </p:cNvSpPr>
          <p:nvPr>
            <p:ph type="title"/>
          </p:nvPr>
        </p:nvSpPr>
        <p:spPr>
          <a:xfrm>
            <a:off x="419970" y="613664"/>
            <a:ext cx="11417697" cy="654856"/>
          </a:xfrm>
        </p:spPr>
        <p:txBody>
          <a:bodyPr>
            <a:normAutofit/>
          </a:bodyPr>
          <a:lstStyle/>
          <a:p>
            <a:r>
              <a:rPr lang="en-GB" dirty="0"/>
              <a:t>Section 7. </a:t>
            </a:r>
            <a:r>
              <a:rPr lang="en-US" dirty="0"/>
              <a:t>Crisis care access</a:t>
            </a:r>
            <a:endParaRPr lang="en-GB" dirty="0"/>
          </a:p>
        </p:txBody>
      </p:sp>
      <p:sp>
        <p:nvSpPr>
          <p:cNvPr id="2" name="Slide Number Placeholder 1">
            <a:extLst>
              <a:ext uri="{FF2B5EF4-FFF2-40B4-BE49-F238E27FC236}">
                <a16:creationId xmlns:a16="http://schemas.microsoft.com/office/drawing/2014/main" id="{F3BEB61E-1DCD-1F0C-3360-7D2D1E072D9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DD13B98-4227-CD54-7ECE-D73F2C9861C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7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4062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79672" y="1280776"/>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 section.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 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A score of 10 represents the best possible result and a score of 0 the worst. The higher the score for each question, the better the trust is performing. </a:t>
            </a:r>
          </a:p>
          <a:p>
            <a:pPr>
              <a:spcBef>
                <a:spcPts val="600"/>
              </a:spcBef>
              <a:spcAft>
                <a:spcPts val="600"/>
              </a:spcAft>
            </a:pPr>
            <a:r>
              <a:rPr lang="en-US" sz="1200" dirty="0">
                <a:latin typeface="Arial" panose="020B0604020202020204" pitchFamily="34" charset="0"/>
                <a:cs typeface="Arial" panose="020B0604020202020204" pitchFamily="34" charset="0"/>
              </a:rPr>
              <a:t>Only evaluative questions in the questionnaire are scored. Some questions are descriptive (for example Q1), and others are ‘routing questions’, which are designed to filter out respondents to whom subsequent questions do not apply (for example Q20). These questions are not scored. </a:t>
            </a:r>
          </a:p>
          <a:p>
            <a:pPr>
              <a:spcBef>
                <a:spcPts val="600"/>
              </a:spcBef>
              <a:spcAft>
                <a:spcPts val="600"/>
              </a:spcAft>
            </a:pPr>
            <a:r>
              <a:rPr lang="en-US" sz="1200" dirty="0">
                <a:latin typeface="Arial" panose="020B0604020202020204" pitchFamily="34" charset="0"/>
                <a:cs typeface="Arial" panose="020B0604020202020204" pitchFamily="34" charset="0"/>
              </a:rPr>
              <a:t>Please refer to the </a:t>
            </a:r>
            <a:r>
              <a:rPr lang="en-US"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t>
            </a:r>
          </a:p>
          <a:p>
            <a:pPr>
              <a:spcBef>
                <a:spcPts val="600"/>
              </a:spcBef>
              <a:spcAft>
                <a:spcPts val="600"/>
              </a:spcAft>
            </a:pPr>
            <a:r>
              <a:rPr lang="en-GB" sz="1200" dirty="0">
                <a:latin typeface="Arial" panose="020B0604020202020204" pitchFamily="34" charset="0"/>
                <a:cs typeface="Arial" panose="020B0604020202020204" pitchFamily="34" charset="0"/>
              </a:rPr>
              <a:t>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200" dirty="0">
                <a:latin typeface="Arial" panose="020B0604020202020204" pitchFamily="34" charset="0"/>
                <a:cs typeface="Arial" panose="020B0604020202020204" pitchFamily="34" charset="0"/>
              </a:rPr>
              <a:t>Benchmark data is not provided if fewer than 30 trusts have data for a given question.</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survey technical document</a:t>
            </a:r>
            <a:r>
              <a:rPr lang="en-GB" sz="1200" dirty="0">
                <a:latin typeface="Arial" panose="020B0604020202020204" pitchFamily="34" charset="0"/>
                <a:cs typeface="Arial" panose="020B0604020202020204" pitchFamily="34" charset="0"/>
              </a:rPr>
              <a:t> which is on the 'Analysis and Reporting' section of the 2025 Community mental health survey webpage on the NHS surveys website.</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BB5C4-B4B6-3FF2-F3E2-C52B419ECB9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36FE02-C7E6-A343-6942-991CFC7FE9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15EF3B6-D0DE-79C4-574C-B3F311664A63}"/>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056CF19-19BA-8747-7CEF-B4C3E76A4E0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77E10F73-6885-2404-C3AB-DCBCB49D10FE}"/>
                </a:ext>
              </a:extLst>
            </p:cNvPr>
            <p:cNvGraphicFramePr/>
            <p:nvPr>
              <p:extLst>
                <p:ext uri="{D42A27DB-BD31-4B8C-83A1-F6EECF244321}">
                  <p14:modId xmlns:p14="http://schemas.microsoft.com/office/powerpoint/2010/main" val="39103351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B10132C-F9C5-FAE5-6FD3-44CFF2F392F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94D394-05E3-8C58-FFC3-59154E3ED78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560A7E-B19D-AAF8-297E-7E48DBE06727}"/>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a:t>
            </a:r>
          </a:p>
        </p:txBody>
      </p:sp>
      <p:sp>
        <p:nvSpPr>
          <p:cNvPr id="14" name="TextBox 13">
            <a:extLst>
              <a:ext uri="{FF2B5EF4-FFF2-40B4-BE49-F238E27FC236}">
                <a16:creationId xmlns:a16="http://schemas.microsoft.com/office/drawing/2014/main" id="{C01656F4-C089-92E9-3D4D-C603C62093DE}"/>
              </a:ext>
            </a:extLst>
          </p:cNvPr>
          <p:cNvSpPr txBox="1"/>
          <p:nvPr/>
        </p:nvSpPr>
        <p:spPr>
          <a:xfrm>
            <a:off x="524668" y="6074747"/>
            <a:ext cx="10537585"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Q28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93FE9E-2329-0003-5B5B-EAECB863CE8A}"/>
              </a:ext>
            </a:extLst>
          </p:cNvPr>
          <p:cNvGraphicFramePr>
            <a:graphicFrameLocks noGrp="1"/>
          </p:cNvGraphicFramePr>
          <p:nvPr>
            <p:extLst>
              <p:ext uri="{D42A27DB-BD31-4B8C-83A1-F6EECF244321}">
                <p14:modId xmlns:p14="http://schemas.microsoft.com/office/powerpoint/2010/main" val="998197711"/>
              </p:ext>
            </p:extLst>
          </p:nvPr>
        </p:nvGraphicFramePr>
        <p:xfrm>
          <a:off x="8455341" y="161519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4" name="Q28" descr="Bar chart showing breakdown of length of stay for this NHS trust.">
            <a:extLst>
              <a:ext uri="{FF2B5EF4-FFF2-40B4-BE49-F238E27FC236}">
                <a16:creationId xmlns:a16="http://schemas.microsoft.com/office/drawing/2014/main" id="{3AA18DC6-AAF6-6AF4-8B8B-83B722677F45}"/>
              </a:ext>
            </a:extLst>
          </p:cNvPr>
          <p:cNvGraphicFramePr/>
          <p:nvPr>
            <p:extLst>
              <p:ext uri="{D42A27DB-BD31-4B8C-83A1-F6EECF244321}">
                <p14:modId xmlns:p14="http://schemas.microsoft.com/office/powerpoint/2010/main" val="4126250793"/>
              </p:ext>
            </p:extLst>
          </p:nvPr>
        </p:nvGraphicFramePr>
        <p:xfrm>
          <a:off x="1217615" y="3174153"/>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995411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B9588-2570-07EF-2651-FC60545753C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BC49A0DE-2B14-49F9-2E26-B37EA23FD7E2}"/>
              </a:ext>
            </a:extLst>
          </p:cNvPr>
          <p:cNvSpPr>
            <a:spLocks noGrp="1"/>
          </p:cNvSpPr>
          <p:nvPr>
            <p:ph type="title"/>
          </p:nvPr>
        </p:nvSpPr>
        <p:spPr>
          <a:xfrm>
            <a:off x="419970" y="613664"/>
            <a:ext cx="11417697" cy="654856"/>
          </a:xfrm>
        </p:spPr>
        <p:txBody>
          <a:bodyPr>
            <a:normAutofit/>
          </a:bodyPr>
          <a:lstStyle/>
          <a:p>
            <a:r>
              <a:rPr lang="en-GB" dirty="0"/>
              <a:t>Section </a:t>
            </a:r>
            <a:r>
              <a:rPr lang="en-US" dirty="0"/>
              <a:t>8. </a:t>
            </a:r>
            <a:r>
              <a:rPr lang="en-GB" dirty="0"/>
              <a:t>Support with other areas of life </a:t>
            </a:r>
          </a:p>
        </p:txBody>
      </p:sp>
      <p:sp>
        <p:nvSpPr>
          <p:cNvPr id="2" name="Slide Number Placeholder 1">
            <a:extLst>
              <a:ext uri="{FF2B5EF4-FFF2-40B4-BE49-F238E27FC236}">
                <a16:creationId xmlns:a16="http://schemas.microsoft.com/office/drawing/2014/main" id="{C5FE8C66-80E2-B6C1-8B81-8AE80F6CFE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6B9C6517-1FD0-CCF4-341D-3643B7D2A2B0}"/>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8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7586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21731-FBB4-4290-350F-E1E75A0CDDF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8F051D-AD21-6D2B-2E40-C19737F476C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4343BAA9-A929-633A-3F0A-0AE20B5C52E5}"/>
              </a:ext>
            </a:extLst>
          </p:cNvPr>
          <p:cNvSpPr txBox="1"/>
          <p:nvPr/>
        </p:nvSpPr>
        <p:spPr>
          <a:xfrm>
            <a:off x="343975" y="49281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ECECD46-E649-70B2-0A8A-25E1BF5CA10C}"/>
              </a:ext>
            </a:extLst>
          </p:cNvPr>
          <p:cNvSpPr txBox="1"/>
          <p:nvPr/>
        </p:nvSpPr>
        <p:spPr>
          <a:xfrm>
            <a:off x="343975" y="40002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2A3FEF3A-7065-9F82-7B69-AF0161968806}"/>
              </a:ext>
            </a:extLst>
          </p:cNvPr>
          <p:cNvSpPr txBox="1"/>
          <p:nvPr/>
        </p:nvSpPr>
        <p:spPr>
          <a:xfrm>
            <a:off x="343975" y="29433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5303248D-2277-D310-C23F-88A679D04C3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223140-FAA4-0542-C742-EEDAD787BE69}"/>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a:t>
            </a:r>
          </a:p>
        </p:txBody>
      </p:sp>
      <p:sp>
        <p:nvSpPr>
          <p:cNvPr id="20" name="TextBox 19">
            <a:extLst>
              <a:ext uri="{FF2B5EF4-FFF2-40B4-BE49-F238E27FC236}">
                <a16:creationId xmlns:a16="http://schemas.microsoft.com/office/drawing/2014/main" id="{38046E29-682D-D5C8-0EC8-7DBFF2563063}"/>
              </a:ext>
            </a:extLst>
          </p:cNvPr>
          <p:cNvSpPr txBox="1"/>
          <p:nvPr/>
        </p:nvSpPr>
        <p:spPr>
          <a:xfrm>
            <a:off x="504790" y="6074747"/>
            <a:ext cx="11123993"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Q31, Q32_1, Q32_2, and Q32_3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B262E27-2434-47A1-57E9-BDEC06AE353B}"/>
              </a:ext>
            </a:extLst>
          </p:cNvPr>
          <p:cNvSpPr txBox="1"/>
          <p:nvPr/>
        </p:nvSpPr>
        <p:spPr>
          <a:xfrm>
            <a:off x="343975" y="2093066"/>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Q31. In the last 12 months, has your NHS mental health team supported you with your physical health needs?</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8F54B29-7B5D-6CC1-9524-2552DD57D086}"/>
              </a:ext>
            </a:extLst>
          </p:cNvPr>
          <p:cNvGraphicFramePr>
            <a:graphicFrameLocks noGrp="1"/>
          </p:cNvGraphicFramePr>
          <p:nvPr>
            <p:extLst>
              <p:ext uri="{D42A27DB-BD31-4B8C-83A1-F6EECF244321}">
                <p14:modId xmlns:p14="http://schemas.microsoft.com/office/powerpoint/2010/main" val="1071927469"/>
              </p:ext>
            </p:extLst>
          </p:nvPr>
        </p:nvGraphicFramePr>
        <p:xfrm>
          <a:off x="8332074" y="1393504"/>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7" name="Q31" descr="Bar chart showing breakdown of length of stay for this NHS trust.">
            <a:extLst>
              <a:ext uri="{FF2B5EF4-FFF2-40B4-BE49-F238E27FC236}">
                <a16:creationId xmlns:a16="http://schemas.microsoft.com/office/drawing/2014/main" id="{C1D730FC-13E3-4B5A-DD06-3A89DED80F83}"/>
              </a:ext>
            </a:extLst>
          </p:cNvPr>
          <p:cNvGraphicFramePr/>
          <p:nvPr>
            <p:extLst>
              <p:ext uri="{D42A27DB-BD31-4B8C-83A1-F6EECF244321}">
                <p14:modId xmlns:p14="http://schemas.microsoft.com/office/powerpoint/2010/main" val="466448614"/>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2_1" descr="Bar chart showing breakdown of length of stay for this NHS trust.">
            <a:extLst>
              <a:ext uri="{FF2B5EF4-FFF2-40B4-BE49-F238E27FC236}">
                <a16:creationId xmlns:a16="http://schemas.microsoft.com/office/drawing/2014/main" id="{3D64617C-2BD1-CB71-4314-993B97700977}"/>
              </a:ext>
            </a:extLst>
          </p:cNvPr>
          <p:cNvGraphicFramePr/>
          <p:nvPr>
            <p:extLst>
              <p:ext uri="{D42A27DB-BD31-4B8C-83A1-F6EECF244321}">
                <p14:modId xmlns:p14="http://schemas.microsoft.com/office/powerpoint/2010/main" val="1015070918"/>
              </p:ext>
            </p:extLst>
          </p:nvPr>
        </p:nvGraphicFramePr>
        <p:xfrm>
          <a:off x="1210148" y="2952204"/>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Q32_2" descr="Bar chart showing breakdown of length of stay for this NHS trust.">
            <a:extLst>
              <a:ext uri="{FF2B5EF4-FFF2-40B4-BE49-F238E27FC236}">
                <a16:creationId xmlns:a16="http://schemas.microsoft.com/office/drawing/2014/main" id="{AB466827-0358-6391-6EA9-B6CF0CE82475}"/>
              </a:ext>
            </a:extLst>
          </p:cNvPr>
          <p:cNvGraphicFramePr/>
          <p:nvPr>
            <p:extLst>
              <p:ext uri="{D42A27DB-BD31-4B8C-83A1-F6EECF244321}">
                <p14:modId xmlns:p14="http://schemas.microsoft.com/office/powerpoint/2010/main" val="2471612741"/>
              </p:ext>
            </p:extLst>
          </p:nvPr>
        </p:nvGraphicFramePr>
        <p:xfrm>
          <a:off x="1210148" y="3973887"/>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Q32_3" descr="Bar chart showing breakdown of length of stay for this NHS trust.">
            <a:extLst>
              <a:ext uri="{FF2B5EF4-FFF2-40B4-BE49-F238E27FC236}">
                <a16:creationId xmlns:a16="http://schemas.microsoft.com/office/drawing/2014/main" id="{2CD1FF48-CF36-8ABA-26E9-7E580EE8DE3E}"/>
              </a:ext>
            </a:extLst>
          </p:cNvPr>
          <p:cNvGraphicFramePr/>
          <p:nvPr>
            <p:extLst>
              <p:ext uri="{D42A27DB-BD31-4B8C-83A1-F6EECF244321}">
                <p14:modId xmlns:p14="http://schemas.microsoft.com/office/powerpoint/2010/main" val="540164443"/>
              </p:ext>
            </p:extLst>
          </p:nvPr>
        </p:nvGraphicFramePr>
        <p:xfrm>
          <a:off x="1210148" y="4928143"/>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959872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57ABF-52DE-CC5D-ABAF-46010CAC9D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F37EB4-1915-5B81-D607-64A1DF04E9B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B1AC4B4E-0C0F-0459-987D-37A69E21DB9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1B3792AB-3106-D4E8-8BF4-CAAF944302B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
        <p:nvSpPr>
          <p:cNvPr id="4" name="TextBox 3">
            <a:extLst>
              <a:ext uri="{FF2B5EF4-FFF2-40B4-BE49-F238E27FC236}">
                <a16:creationId xmlns:a16="http://schemas.microsoft.com/office/drawing/2014/main" id="{2A67F31D-A9A4-8FA9-0489-ECC1B14231C0}"/>
              </a:ext>
            </a:extLst>
          </p:cNvPr>
          <p:cNvSpPr txBox="1"/>
          <p:nvPr/>
        </p:nvSpPr>
        <p:spPr>
          <a:xfrm>
            <a:off x="524668" y="6074747"/>
            <a:ext cx="10517708"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Q33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04E0127-8A17-F819-1672-024C16CA759C}"/>
              </a:ext>
            </a:extLst>
          </p:cNvPr>
          <p:cNvSpPr txBox="1"/>
          <p:nvPr/>
        </p:nvSpPr>
        <p:spPr>
          <a:xfrm>
            <a:off x="315395" y="2027099"/>
            <a:ext cx="1707950" cy="7848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Q33. Have NHS mental health services involved a member of your family or someone else close to you as much as you would like?</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6695C721-D088-9AFA-E311-349543618668}"/>
              </a:ext>
            </a:extLst>
          </p:cNvPr>
          <p:cNvGraphicFramePr>
            <a:graphicFrameLocks noGrp="1"/>
          </p:cNvGraphicFramePr>
          <p:nvPr>
            <p:extLst>
              <p:ext uri="{D42A27DB-BD31-4B8C-83A1-F6EECF244321}">
                <p14:modId xmlns:p14="http://schemas.microsoft.com/office/powerpoint/2010/main" val="1904526653"/>
              </p:ext>
            </p:extLst>
          </p:nvPr>
        </p:nvGraphicFramePr>
        <p:xfrm>
          <a:off x="8411770" y="1349635"/>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33" descr="Bar chart showing breakdown of length of stay for this NHS trust.">
            <a:extLst>
              <a:ext uri="{FF2B5EF4-FFF2-40B4-BE49-F238E27FC236}">
                <a16:creationId xmlns:a16="http://schemas.microsoft.com/office/drawing/2014/main" id="{1AD14536-8404-DA56-9C6E-402451CEABE7}"/>
              </a:ext>
            </a:extLst>
          </p:cNvPr>
          <p:cNvGraphicFramePr/>
          <p:nvPr>
            <p:extLst>
              <p:ext uri="{D42A27DB-BD31-4B8C-83A1-F6EECF244321}">
                <p14:modId xmlns:p14="http://schemas.microsoft.com/office/powerpoint/2010/main" val="3137238473"/>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69544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BC590-C836-8222-9339-088A70AC700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42D99AB-3BDD-97D7-D8E8-5CDFA170A012}"/>
              </a:ext>
            </a:extLst>
          </p:cNvPr>
          <p:cNvSpPr>
            <a:spLocks noGrp="1"/>
          </p:cNvSpPr>
          <p:nvPr>
            <p:ph type="title"/>
          </p:nvPr>
        </p:nvSpPr>
        <p:spPr>
          <a:xfrm>
            <a:off x="419970" y="613664"/>
            <a:ext cx="11417697" cy="654856"/>
          </a:xfrm>
        </p:spPr>
        <p:txBody>
          <a:bodyPr>
            <a:normAutofit/>
          </a:bodyPr>
          <a:lstStyle/>
          <a:p>
            <a:r>
              <a:rPr lang="en-GB" dirty="0"/>
              <a:t>Section </a:t>
            </a:r>
            <a:r>
              <a:rPr lang="en-US" dirty="0"/>
              <a:t>9. Support in accessing care</a:t>
            </a:r>
            <a:endParaRPr lang="en-GB" dirty="0"/>
          </a:p>
        </p:txBody>
      </p:sp>
      <p:sp>
        <p:nvSpPr>
          <p:cNvPr id="2" name="Slide Number Placeholder 1">
            <a:extLst>
              <a:ext uri="{FF2B5EF4-FFF2-40B4-BE49-F238E27FC236}">
                <a16:creationId xmlns:a16="http://schemas.microsoft.com/office/drawing/2014/main" id="{4903DC48-41A9-5D78-2A0B-757E38B74E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B49CF1C-9655-EBC0-2508-D6608223F17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9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08632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10ACD-2DB0-5BE5-0C57-2C7C8778818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CB703B-0EB6-8C01-8BC2-A6E26D09792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A788A23C-EE90-4C5E-9F23-0FE29F3ED517}"/>
              </a:ext>
            </a:extLst>
          </p:cNvPr>
          <p:cNvSpPr txBox="1"/>
          <p:nvPr/>
        </p:nvSpPr>
        <p:spPr>
          <a:xfrm>
            <a:off x="315395" y="3166873"/>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27B8BFEF-763F-EE13-9110-FD62D142605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61904E98-7E6A-A8ED-D357-9290BC4622AB}"/>
              </a:ext>
            </a:extLst>
          </p:cNvPr>
          <p:cNvSpPr>
            <a:spLocks noGrp="1"/>
          </p:cNvSpPr>
          <p:nvPr>
            <p:ph type="title"/>
          </p:nvPr>
        </p:nvSpPr>
        <p:spPr>
          <a:xfrm>
            <a:off x="419970" y="613664"/>
            <a:ext cx="11417697" cy="654856"/>
          </a:xfrm>
        </p:spPr>
        <p:txBody>
          <a:bodyPr/>
          <a:lstStyle/>
          <a:p>
            <a:r>
              <a:rPr lang="en-GB" dirty="0"/>
              <a:t>Section </a:t>
            </a:r>
            <a:r>
              <a:rPr lang="en-US" dirty="0"/>
              <a:t>9. Support in accessing care</a:t>
            </a:r>
            <a:endParaRPr lang="en-GB" dirty="0"/>
          </a:p>
        </p:txBody>
      </p:sp>
      <p:sp>
        <p:nvSpPr>
          <p:cNvPr id="5" name="TextBox 4">
            <a:extLst>
              <a:ext uri="{FF2B5EF4-FFF2-40B4-BE49-F238E27FC236}">
                <a16:creationId xmlns:a16="http://schemas.microsoft.com/office/drawing/2014/main" id="{AA8B8EF3-BE91-7698-C009-5663BEF17FE0}"/>
              </a:ext>
            </a:extLst>
          </p:cNvPr>
          <p:cNvSpPr txBox="1"/>
          <p:nvPr/>
        </p:nvSpPr>
        <p:spPr>
          <a:xfrm>
            <a:off x="514729" y="6074747"/>
            <a:ext cx="1096496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Q34 and Q37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6690D5A-9CE4-3FD6-9031-7B8B3B404CBD}"/>
              </a:ext>
            </a:extLst>
          </p:cNvPr>
          <p:cNvSpPr txBox="1"/>
          <p:nvPr/>
        </p:nvSpPr>
        <p:spPr>
          <a:xfrm>
            <a:off x="315395" y="211529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Q34. Has your NHS mental health team asked if you need support to access your care and treatment?</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C95E88A-8093-990D-75DC-C1DD24F1E30D}"/>
              </a:ext>
            </a:extLst>
          </p:cNvPr>
          <p:cNvGraphicFramePr>
            <a:graphicFrameLocks noGrp="1"/>
          </p:cNvGraphicFramePr>
          <p:nvPr>
            <p:extLst>
              <p:ext uri="{D42A27DB-BD31-4B8C-83A1-F6EECF244321}">
                <p14:modId xmlns:p14="http://schemas.microsoft.com/office/powerpoint/2010/main" val="3396651929"/>
              </p:ext>
            </p:extLst>
          </p:nvPr>
        </p:nvGraphicFramePr>
        <p:xfrm>
          <a:off x="8494279" y="137052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7" name="Q34" descr="Bar chart showing breakdown of length of stay for this NHS trust.">
            <a:extLst>
              <a:ext uri="{FF2B5EF4-FFF2-40B4-BE49-F238E27FC236}">
                <a16:creationId xmlns:a16="http://schemas.microsoft.com/office/drawing/2014/main" id="{B352E661-745F-7DB6-5943-2511AA718C80}"/>
              </a:ext>
            </a:extLst>
          </p:cNvPr>
          <p:cNvGraphicFramePr/>
          <p:nvPr>
            <p:extLst>
              <p:ext uri="{D42A27DB-BD31-4B8C-83A1-F6EECF244321}">
                <p14:modId xmlns:p14="http://schemas.microsoft.com/office/powerpoint/2010/main" val="3789493791"/>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7" descr="Bar chart showing breakdown of length of stay for this NHS trust.">
            <a:extLst>
              <a:ext uri="{FF2B5EF4-FFF2-40B4-BE49-F238E27FC236}">
                <a16:creationId xmlns:a16="http://schemas.microsoft.com/office/drawing/2014/main" id="{1EBBDEA3-0863-FD89-6C9D-1F3046AB567D}"/>
              </a:ext>
            </a:extLst>
          </p:cNvPr>
          <p:cNvGraphicFramePr/>
          <p:nvPr>
            <p:extLst>
              <p:ext uri="{D42A27DB-BD31-4B8C-83A1-F6EECF244321}">
                <p14:modId xmlns:p14="http://schemas.microsoft.com/office/powerpoint/2010/main" val="667925048"/>
              </p:ext>
            </p:extLst>
          </p:nvPr>
        </p:nvGraphicFramePr>
        <p:xfrm>
          <a:off x="1210148" y="2887965"/>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972517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E4A6C-77BD-6E4B-13DE-318004E18D99}"/>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1F43F625-0D59-0D16-C570-DD8AF634FA85}"/>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10. Respect, dignity and compassion</a:t>
            </a:r>
          </a:p>
        </p:txBody>
      </p:sp>
      <p:sp>
        <p:nvSpPr>
          <p:cNvPr id="6" name="TextBox 5">
            <a:extLst>
              <a:ext uri="{FF2B5EF4-FFF2-40B4-BE49-F238E27FC236}">
                <a16:creationId xmlns:a16="http://schemas.microsoft.com/office/drawing/2014/main" id="{1E43C577-0121-FF20-6399-5D5BBFF7C001}"/>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1150CE0-1DAB-495C-3DD7-0A39580EC190}"/>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A76CCE95-CE88-4395-D4E1-D29070905826}"/>
              </a:ext>
            </a:extLst>
          </p:cNvPr>
          <p:cNvGraphicFramePr/>
          <p:nvPr>
            <p:extLst>
              <p:ext uri="{D42A27DB-BD31-4B8C-83A1-F6EECF244321}">
                <p14:modId xmlns:p14="http://schemas.microsoft.com/office/powerpoint/2010/main" val="391683316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6FD0B15-510F-9CE5-B710-76BF5C7A0692}"/>
              </a:ext>
            </a:extLst>
          </p:cNvPr>
          <p:cNvGraphicFramePr>
            <a:graphicFrameLocks noGrp="1"/>
          </p:cNvGraphicFramePr>
          <p:nvPr>
            <p:extLst>
              <p:ext uri="{D42A27DB-BD31-4B8C-83A1-F6EECF244321}">
                <p14:modId xmlns:p14="http://schemas.microsoft.com/office/powerpoint/2010/main" val="51876463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9.4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DBD763A0-3487-34CB-488A-BD26119773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526290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BDCD2-B636-EEEA-9AED-E52F82700D2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341E6B-BF62-D81A-6224-C6FE85BA880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9FBEBCF-DB36-5092-D64C-786CA3E73119}"/>
              </a:ext>
            </a:extLst>
          </p:cNvPr>
          <p:cNvGraphicFramePr>
            <a:graphicFrameLocks noGrp="1"/>
          </p:cNvGraphicFramePr>
          <p:nvPr>
            <p:extLst>
              <p:ext uri="{D42A27DB-BD31-4B8C-83A1-F6EECF244321}">
                <p14:modId xmlns:p14="http://schemas.microsoft.com/office/powerpoint/2010/main" val="3411688666"/>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3D803AC0-4F72-14A7-E8C2-2F06AAB45D3F}"/>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50F34CD4-FAE3-84CD-B61C-87D9E07D3E33}"/>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5100A72-6456-4D15-7C74-56221DCA6799}"/>
                </a:ext>
              </a:extLst>
            </p:cNvPr>
            <p:cNvGraphicFramePr/>
            <p:nvPr>
              <p:extLst>
                <p:ext uri="{D42A27DB-BD31-4B8C-83A1-F6EECF244321}">
                  <p14:modId xmlns:p14="http://schemas.microsoft.com/office/powerpoint/2010/main" val="348073413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2D15CB2-8586-A389-57E2-6F64B253000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B3BBFC4-BD21-FF9C-BD37-B004879FAE0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208E039-7D2C-E003-3E64-57A681DD397C}"/>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E610497D-4C11-92E8-31B7-7A64D5EE1E9A}"/>
              </a:ext>
            </a:extLst>
          </p:cNvPr>
          <p:cNvGraphicFramePr>
            <a:graphicFrameLocks/>
          </p:cNvGraphicFramePr>
          <p:nvPr>
            <p:extLst>
              <p:ext uri="{D42A27DB-BD31-4B8C-83A1-F6EECF244321}">
                <p14:modId xmlns:p14="http://schemas.microsoft.com/office/powerpoint/2010/main" val="3652302262"/>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819647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57645-7D1E-62A6-1552-FC7D17F52C5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0C88043D-BF54-A7B9-F24A-EFE4FB16027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11. Overall experience</a:t>
            </a:r>
          </a:p>
        </p:txBody>
      </p:sp>
      <p:sp>
        <p:nvSpPr>
          <p:cNvPr id="6" name="TextBox 5">
            <a:extLst>
              <a:ext uri="{FF2B5EF4-FFF2-40B4-BE49-F238E27FC236}">
                <a16:creationId xmlns:a16="http://schemas.microsoft.com/office/drawing/2014/main" id="{0AA21109-10EF-28A4-CB41-9B15A6E6F9F5}"/>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71DA9A4D-FD25-DB18-7CBC-EDFE3A0A2F3A}"/>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1" descr="A bar chart showing the range of section scores for all NHS trusts for Section 1 (Health and social care workers).">
            <a:extLst>
              <a:ext uri="{FF2B5EF4-FFF2-40B4-BE49-F238E27FC236}">
                <a16:creationId xmlns:a16="http://schemas.microsoft.com/office/drawing/2014/main" id="{7A5DD918-F8AB-3094-36CE-296C7733D612}"/>
              </a:ext>
            </a:extLst>
          </p:cNvPr>
          <p:cNvGraphicFramePr/>
          <p:nvPr>
            <p:extLst>
              <p:ext uri="{D42A27DB-BD31-4B8C-83A1-F6EECF244321}">
                <p14:modId xmlns:p14="http://schemas.microsoft.com/office/powerpoint/2010/main" val="387485768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EBE69F58-23EB-2089-19B5-789A46D96C45}"/>
              </a:ext>
            </a:extLst>
          </p:cNvPr>
          <p:cNvGraphicFramePr>
            <a:graphicFrameLocks noGrp="1"/>
          </p:cNvGraphicFramePr>
          <p:nvPr>
            <p:extLst>
              <p:ext uri="{D42A27DB-BD31-4B8C-83A1-F6EECF244321}">
                <p14:modId xmlns:p14="http://schemas.microsoft.com/office/powerpoint/2010/main" val="70509851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73D3DD4-6D80-A208-3716-963C46E9F1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038273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4FB75-21E6-839A-0519-1D0CC8B74A2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742282-3DA4-F23A-4700-070608A2991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DC3C91C-8504-E100-65B9-640E6CF1A2E1}"/>
              </a:ext>
            </a:extLst>
          </p:cNvPr>
          <p:cNvGraphicFramePr>
            <a:graphicFrameLocks noGrp="1"/>
          </p:cNvGraphicFramePr>
          <p:nvPr>
            <p:extLst>
              <p:ext uri="{D42A27DB-BD31-4B8C-83A1-F6EECF244321}">
                <p14:modId xmlns:p14="http://schemas.microsoft.com/office/powerpoint/2010/main" val="3820305150"/>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701AEEC-C1BB-4DAD-50D9-01D62EEC56DD}"/>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EF9BB659-5A70-8D97-6C48-6B0629F984EF}"/>
                </a:ext>
              </a:extLst>
            </p:cNvPr>
            <p:cNvGraphicFramePr/>
            <p:nvPr>
              <p:extLst>
                <p:ext uri="{D42A27DB-BD31-4B8C-83A1-F6EECF244321}">
                  <p14:modId xmlns:p14="http://schemas.microsoft.com/office/powerpoint/2010/main" val="37605862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33A9472F-173B-70B7-E647-EC8D3C08A8F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17E467-3334-5C3E-05BF-F6A6FF3103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BE9459C4-18F0-D07C-21B6-9EC6314DE357}"/>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endParaRPr lang="en-GB" dirty="0"/>
          </a:p>
        </p:txBody>
      </p:sp>
    </p:spTree>
    <p:extLst>
      <p:ext uri="{BB962C8B-B14F-4D97-AF65-F5344CB8AC3E}">
        <p14:creationId xmlns:p14="http://schemas.microsoft.com/office/powerpoint/2010/main" val="3439603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81266"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four main sections.</a:t>
            </a:r>
          </a:p>
          <a:p>
            <a:pPr>
              <a:spcBef>
                <a:spcPts val="600"/>
              </a:spcBef>
              <a:spcAft>
                <a:spcPts val="600"/>
              </a:spcAft>
            </a:pPr>
            <a:r>
              <a:rPr lang="en-GB" sz="1600" b="1" dirty="0">
                <a:latin typeface="Arial" panose="020B0604020202020204" pitchFamily="34" charset="0"/>
                <a:cs typeface="Arial" panose="020B0604020202020204" pitchFamily="34" charset="0"/>
              </a:rPr>
              <a:t>Background and methodology </a:t>
            </a:r>
          </a:p>
          <a:p>
            <a:pPr>
              <a:spcBef>
                <a:spcPts val="600"/>
              </a:spcBef>
              <a:spcAft>
                <a:spcPts val="600"/>
              </a:spcAft>
            </a:pPr>
            <a:r>
              <a:rPr lang="en-GB" sz="1200" dirty="0">
                <a:latin typeface="Arial" panose="020B0604020202020204" pitchFamily="34" charset="0"/>
                <a:cs typeface="Arial" panose="020B0604020202020204" pitchFamily="34" charset="0"/>
              </a:rPr>
              <a:t>Provides information about the survey programme, how the survey is run and details on the contents of this report.</a:t>
            </a:r>
          </a:p>
          <a:p>
            <a:pPr>
              <a:spcBef>
                <a:spcPts val="600"/>
              </a:spcBef>
            </a:pPr>
            <a:r>
              <a:rPr lang="en-GB" sz="1600" b="1" dirty="0">
                <a:latin typeface="Arial" panose="020B0604020202020204" pitchFamily="34" charset="0"/>
                <a:cs typeface="Arial" panose="020B0604020202020204" pitchFamily="34" charset="0"/>
              </a:rPr>
              <a:t>Scoring and Benchmarking: Assessment Service Groups</a:t>
            </a:r>
          </a:p>
          <a:p>
            <a:pPr>
              <a:spcBef>
                <a:spcPts val="600"/>
              </a:spcBef>
            </a:pP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the following individual ASG: </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Adult Mental Health Services ASG - shows how your trust performs for each evaluative question in the survey against other trusts with Adult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Older People’s Mental Health Services - ASG shows how your trust performs for each evaluative question in the survey against other trusts with Older People’s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Please note that data is not provided for CYPMHS due to a low number of responses.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Change over time: 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I</a:t>
            </a:r>
            <a:r>
              <a:rPr lang="en-US" sz="1200" dirty="0" err="1">
                <a:latin typeface="Arial" panose="020B0604020202020204" pitchFamily="34" charset="0"/>
                <a:cs typeface="Arial" panose="020B0604020202020204" pitchFamily="34" charset="0"/>
              </a:rPr>
              <a:t>ncludes</a:t>
            </a:r>
            <a:r>
              <a:rPr lang="en-US" sz="1200" dirty="0">
                <a:latin typeface="Arial" panose="020B0604020202020204" pitchFamily="34" charset="0"/>
                <a:cs typeface="Arial" panose="020B0604020202020204" pitchFamily="34" charset="0"/>
              </a:rPr>
              <a:t> your trust’s mean score for each evaluative question in the survey. Significance test table compares 2025 score to your 2023 and 2024 mean score. This allows you to see if your trust has made statistically significant improvements between survey years.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Scores are provided for </a:t>
            </a:r>
            <a:r>
              <a:rPr lang="en-GB" sz="1200" dirty="0">
                <a:latin typeface="Arial" panose="020B0604020202020204" pitchFamily="34" charset="0"/>
                <a:cs typeface="Arial" panose="020B0604020202020204" pitchFamily="34" charset="0"/>
              </a:rPr>
              <a:t>Adult Mental Health Services and Older People’s Mental Health Services.</a:t>
            </a: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Comparison to other trusts </a:t>
            </a:r>
          </a:p>
          <a:p>
            <a:pPr>
              <a:spcBef>
                <a:spcPts val="600"/>
              </a:spcBef>
              <a:spcAft>
                <a:spcPts val="600"/>
              </a:spcAft>
            </a:pPr>
            <a:r>
              <a:rPr lang="en-GB" sz="1200" dirty="0">
                <a:latin typeface="Arial" panose="020B0604020202020204" pitchFamily="34" charset="0"/>
                <a:cs typeface="Arial" panose="020B0604020202020204" pitchFamily="34" charset="0"/>
              </a:rPr>
              <a:t>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42C9-4F45-6D1F-CAF0-06B341032287}"/>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0B9578E-7E42-ECB8-B587-47FCCA36958B}"/>
              </a:ext>
            </a:extLst>
          </p:cNvPr>
          <p:cNvSpPr>
            <a:spLocks noGrp="1"/>
          </p:cNvSpPr>
          <p:nvPr>
            <p:ph type="title"/>
          </p:nvPr>
        </p:nvSpPr>
        <p:spPr>
          <a:xfrm>
            <a:off x="419970" y="613664"/>
            <a:ext cx="11417697" cy="654856"/>
          </a:xfrm>
        </p:spPr>
        <p:txBody>
          <a:bodyPr>
            <a:normAutofit/>
          </a:bodyPr>
          <a:lstStyle/>
          <a:p>
            <a:r>
              <a:rPr lang="en-GB" dirty="0"/>
              <a:t>Section </a:t>
            </a:r>
            <a:r>
              <a:rPr lang="en-US" dirty="0"/>
              <a:t>12. Feedback</a:t>
            </a:r>
            <a:endParaRPr lang="en-GB" dirty="0"/>
          </a:p>
        </p:txBody>
      </p:sp>
      <p:sp>
        <p:nvSpPr>
          <p:cNvPr id="2" name="Slide Number Placeholder 1">
            <a:extLst>
              <a:ext uri="{FF2B5EF4-FFF2-40B4-BE49-F238E27FC236}">
                <a16:creationId xmlns:a16="http://schemas.microsoft.com/office/drawing/2014/main" id="{DC898F53-F24C-3FBB-216E-FF3496FEE9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D6D59CDF-2AC9-04BB-A004-FF03D7130944}"/>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12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4708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EEF21-2D98-A7C8-F830-353A459A517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AE2E7A-1CC3-0C5E-B699-7C0E950695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9D3FAA1D-4A5C-52DA-CE31-89E28B61552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B59F7C8-21D2-601D-469A-DFB522D30D72}"/>
              </a:ext>
            </a:extLst>
          </p:cNvPr>
          <p:cNvSpPr>
            <a:spLocks noGrp="1"/>
          </p:cNvSpPr>
          <p:nvPr>
            <p:ph type="title"/>
          </p:nvPr>
        </p:nvSpPr>
        <p:spPr>
          <a:xfrm>
            <a:off x="419970" y="613664"/>
            <a:ext cx="11417697" cy="654856"/>
          </a:xfrm>
        </p:spPr>
        <p:txBody>
          <a:bodyPr/>
          <a:lstStyle/>
          <a:p>
            <a:r>
              <a:rPr lang="en-GB" dirty="0"/>
              <a:t>Section </a:t>
            </a:r>
            <a:r>
              <a:rPr lang="en-US" dirty="0"/>
              <a:t>12. Feedback</a:t>
            </a:r>
            <a:endParaRPr lang="en-GB" dirty="0"/>
          </a:p>
        </p:txBody>
      </p:sp>
      <p:sp>
        <p:nvSpPr>
          <p:cNvPr id="5" name="TextBox 4">
            <a:extLst>
              <a:ext uri="{FF2B5EF4-FFF2-40B4-BE49-F238E27FC236}">
                <a16:creationId xmlns:a16="http://schemas.microsoft.com/office/drawing/2014/main" id="{F4CCA34A-2E71-B3D5-AB99-9992F8C2702C}"/>
              </a:ext>
            </a:extLst>
          </p:cNvPr>
          <p:cNvSpPr txBox="1"/>
          <p:nvPr/>
        </p:nvSpPr>
        <p:spPr>
          <a:xfrm>
            <a:off x="524669" y="6074747"/>
            <a:ext cx="1070892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Q40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27E78B9-8A77-228C-B768-83D78AAACF42}"/>
              </a:ext>
            </a:extLst>
          </p:cNvPr>
          <p:cNvSpPr txBox="1"/>
          <p:nvPr/>
        </p:nvSpPr>
        <p:spPr>
          <a:xfrm>
            <a:off x="276066" y="1957849"/>
            <a:ext cx="1707950" cy="9233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Q40. Aside from this last questionnaire, in the last 12 months, have you been asked by NHS mental health services to give your views on the quality of your care?</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9024888C-F13D-814E-013F-E4621826BE50}"/>
              </a:ext>
            </a:extLst>
          </p:cNvPr>
          <p:cNvGraphicFramePr>
            <a:graphicFrameLocks noGrp="1"/>
          </p:cNvGraphicFramePr>
          <p:nvPr>
            <p:extLst>
              <p:ext uri="{D42A27DB-BD31-4B8C-83A1-F6EECF244321}">
                <p14:modId xmlns:p14="http://schemas.microsoft.com/office/powerpoint/2010/main" val="3500790868"/>
              </p:ext>
            </p:extLst>
          </p:nvPr>
        </p:nvGraphicFramePr>
        <p:xfrm>
          <a:off x="8361436"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7" name="Q40" descr="Bar chart showing breakdown of length of stay for this NHS trust.">
            <a:extLst>
              <a:ext uri="{FF2B5EF4-FFF2-40B4-BE49-F238E27FC236}">
                <a16:creationId xmlns:a16="http://schemas.microsoft.com/office/drawing/2014/main" id="{95236FB4-A0E2-64D8-137A-D6FFE3F7E78F}"/>
              </a:ext>
            </a:extLst>
          </p:cNvPr>
          <p:cNvGraphicFramePr/>
          <p:nvPr>
            <p:extLst>
              <p:ext uri="{D42A27DB-BD31-4B8C-83A1-F6EECF244321}">
                <p14:modId xmlns:p14="http://schemas.microsoft.com/office/powerpoint/2010/main" val="115574543"/>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358081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15937" y="809766"/>
            <a:ext cx="5154159" cy="553998"/>
          </a:xfrm>
        </p:spPr>
        <p:txBody>
          <a:bodyPr/>
          <a:lstStyle/>
          <a:p>
            <a:r>
              <a:rPr lang="en-GB" b="1">
                <a:cs typeface="Arial" panose="020B0604020202020204" pitchFamily="34" charset="0"/>
              </a:rPr>
              <a:t>Change over time</a:t>
            </a:r>
            <a:endParaRPr lang="en-GB">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515937" y="1726025"/>
            <a:ext cx="6643399" cy="401751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18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180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180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2024 and 2025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72</a:t>
            </a:fld>
            <a:r>
              <a:rPr lang="en-GB" sz="900" b="1">
                <a:solidFill>
                  <a:schemeClr val="bg1"/>
                </a:solidFill>
                <a:latin typeface="Arial" panose="020B0604020202020204" pitchFamily="34" charset="0"/>
                <a:cs typeface="Arial" panose="020B0604020202020204" pitchFamily="34" charset="0"/>
              </a:rPr>
              <a:t>  </a:t>
            </a:r>
          </a:p>
        </p:txBody>
      </p:sp>
      <p:sp>
        <p:nvSpPr>
          <p:cNvPr id="2" name="TextBox 1"/>
          <p:cNvSpPr txBox="1"/>
          <p:nvPr/>
        </p:nvSpPr>
        <p:spPr>
          <a:xfrm>
            <a:off x="362491" y="5139270"/>
            <a:ext cx="7947342" cy="553998"/>
          </a:xfrm>
          <a:prstGeom prst="rect">
            <a:avLst/>
          </a:prstGeom>
          <a:noFill/>
        </p:spPr>
        <p:txBody>
          <a:bodyPr wrap="square" rtlCol="0">
            <a:spAutoFit/>
          </a:bodyPr>
          <a:lstStyle/>
          <a:p>
            <a:endParaRPr lang="en-US" sz="1500">
              <a:solidFill>
                <a:schemeClr val="bg1"/>
              </a:solidFill>
              <a:latin typeface="Arial" panose="020B0604020202020204" pitchFamily="34" charset="0"/>
              <a:cs typeface="Arial" panose="020B0604020202020204" pitchFamily="34" charset="0"/>
            </a:endParaRPr>
          </a:p>
          <a:p>
            <a:endParaRPr lang="en-GB" sz="150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C0FFBB0-6BB2-91CB-4A48-EE9882083413}"/>
              </a:ext>
            </a:extLst>
          </p:cNvPr>
          <p:cNvSpPr txBox="1"/>
          <p:nvPr/>
        </p:nvSpPr>
        <p:spPr>
          <a:xfrm>
            <a:off x="628769" y="4719304"/>
            <a:ext cx="9790113" cy="1569660"/>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amended or non-comparable and therefore are not included in this section: </a:t>
            </a:r>
            <a:r>
              <a:rPr lang="fr-FR" sz="1200" dirty="0">
                <a:solidFill>
                  <a:schemeClr val="bg1"/>
                </a:solidFill>
                <a:latin typeface="Arial" panose="020B0604020202020204" pitchFamily="34" charset="0"/>
                <a:cs typeface="Arial" panose="020B0604020202020204" pitchFamily="34" charset="0"/>
              </a:rPr>
              <a:t>Q13, Q15, Q19, Q21_1, Q21_2, Q21_3, Q21_4, Q22, Q27, Q28, Q29, Q30, Q32_3, Q37.</a:t>
            </a:r>
            <a:r>
              <a:rPr lang="en-US" sz="1200" dirty="0">
                <a:solidFill>
                  <a:schemeClr val="bg1"/>
                </a:solidFill>
                <a:latin typeface="Arial" panose="020B0604020202020204" pitchFamily="34" charset="0"/>
                <a:cs typeface="Arial" panose="020B0604020202020204" pitchFamily="34" charset="0"/>
              </a:rPr>
              <a:t> </a:t>
            </a:r>
            <a:endParaRPr lang="en-US" sz="1200" b="1" dirty="0">
              <a:solidFill>
                <a:srgbClr val="FF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2025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NHS Community mental health </a:t>
            </a:r>
            <a:r>
              <a:rPr lang="en-GB" sz="1200" dirty="0">
                <a:latin typeface="Arial" panose="020B0604020202020204" pitchFamily="34" charset="0"/>
                <a:cs typeface="Arial" panose="020B0604020202020204" pitchFamily="34" charset="0"/>
              </a:rPr>
              <a:t>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the table underneath the charts, showing significant differences between this year (2025) and the previous years (2023 and 2024). Z-tests set to 95% significance were used to compare data between the three years (2025 vs 2024 and 2025 vs 2023). A statistically significant difference means it is unlikely that this result would have been </a:t>
            </a:r>
            <a:r>
              <a:rPr lang="en-US" sz="1200">
                <a:latin typeface="Arial" panose="020B0604020202020204" pitchFamily="34" charset="0"/>
                <a:cs typeface="Arial" panose="020B0604020202020204" pitchFamily="34" charset="0"/>
              </a:rPr>
              <a:t>obtained if </a:t>
            </a:r>
            <a:r>
              <a:rPr lang="en-US" sz="1200" dirty="0">
                <a:latin typeface="Arial" panose="020B0604020202020204" pitchFamily="34" charset="0"/>
                <a:cs typeface="Arial" panose="020B0604020202020204" pitchFamily="34" charset="0"/>
              </a:rPr>
              <a:t>there were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pic>
        <p:nvPicPr>
          <p:cNvPr id="3" name="Picture 2">
            <a:extLst>
              <a:ext uri="{FF2B5EF4-FFF2-40B4-BE49-F238E27FC236}">
                <a16:creationId xmlns:a16="http://schemas.microsoft.com/office/drawing/2014/main" id="{ADBDCBFA-4C1D-E518-2635-FED3170C8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764" y="1383874"/>
            <a:ext cx="4164249" cy="3920396"/>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D7B0D8-28A3-BED6-AB09-493B99BD2301}"/>
              </a:ext>
            </a:extLst>
          </p:cNvPr>
          <p:cNvSpPr>
            <a:spLocks noGrp="1"/>
          </p:cNvSpPr>
          <p:nvPr>
            <p:ph type="title"/>
          </p:nvPr>
        </p:nvSpPr>
        <p:spPr>
          <a:xfrm>
            <a:off x="628769" y="183550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50907B9-2635-844B-FAD9-8BA92378443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74</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612469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6138B-2385-8D08-2569-2525A1BE3A45}"/>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65EFC330-1A0C-45D5-4078-CE8D7C11AEC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8" name="organisation_info">
            <a:extLst>
              <a:ext uri="{FF2B5EF4-FFF2-40B4-BE49-F238E27FC236}">
                <a16:creationId xmlns:a16="http://schemas.microsoft.com/office/drawing/2014/main" id="{0F8BDC47-B6B4-3A7D-E7E3-E45B986458E5}"/>
              </a:ext>
            </a:extLst>
          </p:cNvPr>
          <p:cNvSpPr txBox="1">
            <a:spLocks/>
          </p:cNvSpPr>
          <p:nvPr/>
        </p:nvSpPr>
        <p:spPr>
          <a:xfrm>
            <a:off x="515938" y="1007621"/>
            <a:ext cx="11358988"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prstClr val="black"/>
                </a:solidFill>
                <a:latin typeface="Arial"/>
              </a:rPr>
              <a:t>RW1 Hampshire and Isle of Wight Healthcare NHS Foundation Trust does not have any historical comparisons for Adult Mental Health Services due to a recent merger. </a:t>
            </a:r>
          </a:p>
        </p:txBody>
      </p:sp>
    </p:spTree>
    <p:extLst>
      <p:ext uri="{BB962C8B-B14F-4D97-AF65-F5344CB8AC3E}">
        <p14:creationId xmlns:p14="http://schemas.microsoft.com/office/powerpoint/2010/main" val="24802778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9A421-380C-AD27-118C-6362F35867F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FCE109F6-748B-7C74-A9E9-D0BDB10CC61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a:solidFill>
                  <a:schemeClr val="bg1"/>
                </a:solidFill>
                <a:latin typeface="Arial" panose="020B0604020202020204" pitchFamily="34" charset="0"/>
                <a:cs typeface="Arial" panose="020B0604020202020204" pitchFamily="34" charset="0"/>
              </a:rPr>
              <a:t>  </a:t>
            </a:r>
          </a:p>
        </p:txBody>
      </p:sp>
      <p:sp>
        <p:nvSpPr>
          <p:cNvPr id="6" name="Title 4">
            <a:extLst>
              <a:ext uri="{FF2B5EF4-FFF2-40B4-BE49-F238E27FC236}">
                <a16:creationId xmlns:a16="http://schemas.microsoft.com/office/drawing/2014/main" id="{D0A86E11-1CD2-CAEE-2E29-3E38A0E30743}"/>
              </a:ext>
            </a:extLst>
          </p:cNvPr>
          <p:cNvSpPr>
            <a:spLocks noGrp="1"/>
          </p:cNvSpPr>
          <p:nvPr>
            <p:ph type="title"/>
          </p:nvPr>
        </p:nvSpPr>
        <p:spPr>
          <a:xfrm>
            <a:off x="628768" y="1913524"/>
            <a:ext cx="983156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30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D96AE-B7E9-EE74-324D-5A5AFD85D757}"/>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701BE4FC-D0D1-ADBC-E2DE-DEC8C06DE59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8" name="organisation_info">
            <a:extLst>
              <a:ext uri="{FF2B5EF4-FFF2-40B4-BE49-F238E27FC236}">
                <a16:creationId xmlns:a16="http://schemas.microsoft.com/office/drawing/2014/main" id="{D58AA286-A6F4-40C6-1CAF-378624301D78}"/>
              </a:ext>
            </a:extLst>
          </p:cNvPr>
          <p:cNvSpPr txBox="1">
            <a:spLocks/>
          </p:cNvSpPr>
          <p:nvPr/>
        </p:nvSpPr>
        <p:spPr>
          <a:xfrm>
            <a:off x="515938" y="1007621"/>
            <a:ext cx="11358988"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prstClr val="black"/>
                </a:solidFill>
                <a:latin typeface="Arial"/>
              </a:rPr>
              <a:t>RW1 Hampshire and Isle of Wight Healthcare NHS Foundation Trust does not have any historical comparisons for Older People’s Mental Health Services due to a recent merger. </a:t>
            </a:r>
          </a:p>
        </p:txBody>
      </p:sp>
    </p:spTree>
    <p:extLst>
      <p:ext uri="{BB962C8B-B14F-4D97-AF65-F5344CB8AC3E}">
        <p14:creationId xmlns:p14="http://schemas.microsoft.com/office/powerpoint/2010/main" val="32557357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78</a:t>
            </a:fld>
            <a:r>
              <a:rPr lang="en-GB" sz="900" b="1">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77D397E5-9544-E8AE-369F-6A59EFEEAD31}"/>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a:t>Comparison to other trusts:</a:t>
            </a:r>
          </a:p>
          <a:p>
            <a:pPr>
              <a:defRPr/>
            </a:pPr>
            <a:r>
              <a:rPr lang="en-US" sz="4000" b="1">
                <a:latin typeface="Arial" panose="020B0604020202020204" pitchFamily="34" charset="0"/>
                <a:cs typeface="Arial" panose="020B0604020202020204" pitchFamily="34" charset="0"/>
              </a:rPr>
              <a:t>Adult Mental Health Services</a:t>
            </a:r>
            <a:r>
              <a:rPr lang="en-GB" sz="4000" b="1">
                <a:latin typeface="Arial" panose="020B0604020202020204" pitchFamily="34" charset="0"/>
                <a:cs typeface="Arial" panose="020B0604020202020204" pitchFamily="34" charset="0"/>
              </a:rPr>
              <a:t> and </a:t>
            </a:r>
            <a:r>
              <a:rPr lang="en-US" sz="4000" b="1">
                <a:latin typeface="Arial" panose="020B0604020202020204" pitchFamily="34" charset="0"/>
                <a:cs typeface="Arial" panose="020B0604020202020204" pitchFamily="34" charset="0"/>
              </a:rPr>
              <a:t>Older People’s Mental Health Services</a:t>
            </a:r>
            <a:endParaRPr lang="en-GB"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4FB9209-6A53-2FB4-922F-44FD5BE061ED}"/>
              </a:ext>
            </a:extLst>
          </p:cNvPr>
          <p:cNvSpPr>
            <a:spLocks noGrp="1"/>
          </p:cNvSpPr>
          <p:nvPr>
            <p:ph type="title"/>
          </p:nvPr>
        </p:nvSpPr>
        <p:spPr>
          <a:xfrm>
            <a:off x="628769" y="219298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6C3F433-DCB0-AD8E-5300-C87E762E1C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79</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6175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6C1AA-0947-A3E2-F8F1-A6F7D4EA4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3E423-EBBD-3BF2-B22E-98C57D825883}"/>
              </a:ext>
            </a:extLst>
          </p:cNvPr>
          <p:cNvSpPr>
            <a:spLocks noGrp="1"/>
          </p:cNvSpPr>
          <p:nvPr>
            <p:ph type="title"/>
          </p:nvPr>
        </p:nvSpPr>
        <p:spPr/>
        <p:txBody>
          <a:bodyPr>
            <a:normAutofit/>
          </a:bodyPr>
          <a:lstStyle/>
          <a:p>
            <a:r>
              <a:rPr lang="en-GB"/>
              <a:t>Using the survey results (continued)</a:t>
            </a:r>
          </a:p>
        </p:txBody>
      </p:sp>
      <p:sp>
        <p:nvSpPr>
          <p:cNvPr id="14" name="TextBox 13">
            <a:extLst>
              <a:ext uri="{FF2B5EF4-FFF2-40B4-BE49-F238E27FC236}">
                <a16:creationId xmlns:a16="http://schemas.microsoft.com/office/drawing/2014/main" id="{0A6AE630-42CA-987B-B45F-8AFD12C941B9}"/>
              </a:ext>
            </a:extLst>
          </p:cNvPr>
          <p:cNvSpPr txBox="1"/>
          <p:nvPr/>
        </p:nvSpPr>
        <p:spPr>
          <a:xfrm>
            <a:off x="381274" y="1274495"/>
            <a:ext cx="11268000" cy="5042339"/>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several types of graphs in this report that show how the score for your trust compares to the scores achieved by all trusts that took part in the survey.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the sections ‘Benchmarking Adult Mental Health Services and Older People’s Mental Health Services’ use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a:t>
            </a:r>
            <a:r>
              <a:rPr lang="en-GB" sz="1200" dirty="0">
                <a:latin typeface="Arial" panose="020B0604020202020204" pitchFamily="34" charset="0"/>
                <a:cs typeface="Arial" panose="020B0604020202020204" pitchFamily="34" charset="0"/>
                <a:hlinkClick r:id="rId4" action="ppaction://hlinksldjump"/>
              </a:rPr>
              <a:t>How to interpret benchmarking in this report</a:t>
            </a:r>
            <a:r>
              <a:rPr lang="en-GB" sz="1200" dirty="0">
                <a:latin typeface="Arial" panose="020B0604020202020204" pitchFamily="34" charset="0"/>
                <a:cs typeface="Arial" panose="020B0604020202020204" pitchFamily="34" charset="0"/>
              </a:rPr>
              <a:t>’ slides.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Full national results; technical document</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National and trust-level data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all trusts who took part in the 2025 Community mental health survey.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details of the methodology for the survey, instructions for trusts and contractors to carry out the survey, and the survey development report can also be found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NHS Surveys website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NHS Patient Survey Programme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including results from other surveys.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rPr>
              <a:t>CQC monitors providers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D534BD01-079B-1937-8EB4-72EBF2A92DA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2271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504353"/>
              </p:ext>
            </p:extLst>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519650553"/>
              </p:ext>
            </p:extLst>
          </p:nvPr>
        </p:nvGraphicFramePr>
        <p:xfrm>
          <a:off x="342267" y="1892564"/>
          <a:ext cx="11507466" cy="1125182"/>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Q29. Thinking about the last time you contacted NHS mental health crisis support, did you get the help you needed?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313093126"/>
              </p:ext>
            </p:extLst>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01315317"/>
              </p:ext>
            </p:extLst>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005958400"/>
              </p:ext>
            </p:extLst>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50186724"/>
              </p:ext>
            </p:extLst>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1D0120-9697-537B-CC10-9900D01C125F}"/>
              </a:ext>
            </a:extLst>
          </p:cNvPr>
          <p:cNvSpPr>
            <a:spLocks noGrp="1"/>
          </p:cNvSpPr>
          <p:nvPr>
            <p:ph type="title"/>
          </p:nvPr>
        </p:nvSpPr>
        <p:spPr>
          <a:xfrm>
            <a:off x="628768" y="1913524"/>
            <a:ext cx="953011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F8B2183-60AC-CBB9-8AB0-936734BCB5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86</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119938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D4CB6-D2BA-AD0B-1AEA-5CCA00A125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A10C21-3982-CB0A-6096-EB19FB7FD5E5}"/>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C0F652D6-618D-6AA0-BF32-9438855EBAAB}"/>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37829850-E8E8-DECA-D52C-4C2936FB98CE}"/>
              </a:ext>
            </a:extLst>
          </p:cNvPr>
          <p:cNvGraphicFramePr>
            <a:graphicFrameLocks noGrp="1"/>
          </p:cNvGraphicFramePr>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084386-48E3-1AE6-1676-1DCF4367288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543835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716D5-FBA0-B66C-4BC1-B4CFCC6ACB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F81247-A2B8-95FE-868E-936FCBC56645}"/>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B8330AA4-1FBC-EEEF-51AE-83C9E62DA9A9}"/>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CBAB8B10-9F95-FB21-62E7-6ABDFC0E5D72}"/>
              </a:ext>
            </a:extLst>
          </p:cNvPr>
          <p:cNvGraphicFramePr>
            <a:graphicFrameLocks noGrp="1"/>
          </p:cNvGraphicFramePr>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2A153051-8591-D085-97A2-D9111084FD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602114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7E716-B81E-DF61-CE3E-F13610C2D1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40E38D-9572-BD88-E171-A56F703419B0}"/>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9E4FC6BF-5B4F-2C08-76B6-8B48E4EC448B}"/>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17DE6BFF-1142-328D-F346-80A44BBE473E}"/>
              </a:ext>
            </a:extLst>
          </p:cNvPr>
          <p:cNvGraphicFramePr>
            <a:graphicFrameLocks noGrp="1"/>
          </p:cNvGraphicFramePr>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5590FCB7-2977-5840-9EA0-E251A48A345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23990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C2BFA8-D457-9106-3D01-2EAD3914717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6" name="Title 4">
            <a:extLst>
              <a:ext uri="{FF2B5EF4-FFF2-40B4-BE49-F238E27FC236}">
                <a16:creationId xmlns:a16="http://schemas.microsoft.com/office/drawing/2014/main" id="{33431F9C-FDA3-18C9-8C1B-5ACB62CC3A4D}"/>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
        <p:nvSpPr>
          <p:cNvPr id="2" name="Slide Number Placeholder 1">
            <a:extLst>
              <a:ext uri="{FF2B5EF4-FFF2-40B4-BE49-F238E27FC236}">
                <a16:creationId xmlns:a16="http://schemas.microsoft.com/office/drawing/2014/main" id="{D0277348-2B95-623C-7C46-A6FE2D6427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963787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086F-F4BA-5A49-3A11-BC1301D2D2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B0A7363-A48E-6F0C-C773-21CED5F77D5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BC40E779-1B25-330B-C45B-D6B391FF0452}"/>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A4050EBF-28CD-2D5D-3A5B-0FAC969E9A9B}"/>
              </a:ext>
            </a:extLst>
          </p:cNvPr>
          <p:cNvGraphicFramePr>
            <a:graphicFrameLocks noGrp="1"/>
          </p:cNvGraphicFramePr>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7794E5AF-059F-1AD7-2988-0A6543E263C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4364158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976F9-39F5-3862-3FAA-E07B6FC808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93B799-C6D7-7D1D-7F82-1F15ABC5744F}"/>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569C1C5C-2C89-9DA3-0489-404DF4D9CAE1}"/>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5EF33DFA-693F-082E-7142-28795F878AEF}"/>
              </a:ext>
            </a:extLst>
          </p:cNvPr>
          <p:cNvGraphicFramePr>
            <a:graphicFrameLocks noGrp="1"/>
          </p:cNvGraphicFramePr>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1CEA4A-F1D2-AFE6-8087-7FE618BD780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213168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33030-5D82-5B8F-BF61-290355CFD5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E71969-01D3-41B2-CCB0-F3301F2A288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9B3653A3-CAC9-F569-99A3-50412B8791AA}"/>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A4906DEC-8ECE-A935-6178-446E13C5BBFE}"/>
              </a:ext>
            </a:extLst>
          </p:cNvPr>
          <p:cNvGraphicFramePr>
            <a:graphicFrameLocks noGrp="1"/>
          </p:cNvGraphicFramePr>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CAAFCA96-F7E5-75E4-BFCE-37E435150F4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904921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690465" y="748750"/>
            <a:ext cx="7422765" cy="553998"/>
          </a:xfrm>
        </p:spPr>
        <p:txBody>
          <a:bodyPr/>
          <a:lstStyle/>
          <a:p>
            <a:r>
              <a:rPr lang="en-GB" sz="4000"/>
              <a:t>Thank you.</a:t>
            </a:r>
            <a:endParaRPr lang="en-GB"/>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690465" y="1972178"/>
            <a:ext cx="5969013"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800">
                <a:latin typeface="Arial" panose="020B0604020202020204" pitchFamily="34" charset="0"/>
                <a:cs typeface="Arial" panose="020B0604020202020204" pitchFamily="34" charset="0"/>
              </a:rPr>
              <a:t>For further information please contact the Survey Coordination Centre: </a:t>
            </a:r>
          </a:p>
        </p:txBody>
      </p:sp>
      <p:sp>
        <p:nvSpPr>
          <p:cNvPr id="6" name="Title 4">
            <a:extLst>
              <a:ext uri="{FF2B5EF4-FFF2-40B4-BE49-F238E27FC236}">
                <a16:creationId xmlns:a16="http://schemas.microsoft.com/office/drawing/2014/main" id="{200F0B5E-CFE0-473B-9158-4E88FE81D923}"/>
              </a:ext>
            </a:extLst>
          </p:cNvPr>
          <p:cNvSpPr txBox="1">
            <a:spLocks/>
          </p:cNvSpPr>
          <p:nvPr/>
        </p:nvSpPr>
        <p:spPr>
          <a:xfrm>
            <a:off x="690465" y="3043650"/>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a:latin typeface="Arial" panose="020B0604020202020204" pitchFamily="34" charset="0"/>
                <a:cs typeface="Arial" panose="020B0604020202020204" pitchFamily="34" charset="0"/>
              </a:rPr>
              <a:t>mentalhealth@surveycoordination.com</a:t>
            </a:r>
          </a:p>
        </p:txBody>
      </p:sp>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93</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4e1a5c445f8cb87e2083fc6ac96e8825">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4714615642b11e9903dbe68d7aed2b9d"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1d162527-c308-4a98-98b8-9e726c57dd8b"/>
    <ds:schemaRef ds:uri="c497441b-d3fe-4788-8629-aff52d38f5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5E15CE6-1E2A-44B8-ADFC-5558971AED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3531</TotalTime>
  <Words>10659</Words>
  <Application>Microsoft Office PowerPoint</Application>
  <PresentationFormat>Widescreen</PresentationFormat>
  <Paragraphs>1233</Paragraphs>
  <Slides>93</Slides>
  <Notes>29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93</vt:i4>
      </vt:variant>
    </vt:vector>
  </HeadingPairs>
  <TitlesOfParts>
    <vt:vector size="101" baseType="lpstr">
      <vt:lpstr>Aptos</vt:lpstr>
      <vt:lpstr>Aptos Display</vt:lpstr>
      <vt:lpstr>Arial</vt:lpstr>
      <vt:lpstr>Arial Black</vt:lpstr>
      <vt:lpstr>Calibri</vt:lpstr>
      <vt:lpstr>Calibri Light</vt:lpstr>
      <vt:lpstr>Office Theme</vt:lpstr>
      <vt:lpstr>Custom Design</vt:lpstr>
      <vt:lpstr>Hampshire and Isle of Wight Healthcare NHS Foundation Trust</vt:lpstr>
      <vt:lpstr>Contents</vt:lpstr>
      <vt:lpstr>Background and methodology</vt:lpstr>
      <vt:lpstr>Background and methodology</vt:lpstr>
      <vt:lpstr>Background and methodology (continued)</vt:lpstr>
      <vt:lpstr>Key terms used in this report</vt:lpstr>
      <vt:lpstr>Using the survey results</vt:lpstr>
      <vt:lpstr>Using the survey results (continued)</vt:lpstr>
      <vt:lpstr>Scoring and Benchmarking Adult Mental Health Services and Older People’s Mental Health Services</vt:lpstr>
      <vt:lpstr>How questions are scored</vt:lpstr>
      <vt:lpstr>PowerPoint Presentation</vt:lpstr>
      <vt:lpstr>PowerPoint Presentation</vt:lpstr>
      <vt:lpstr>How to interpret charts in this report</vt:lpstr>
      <vt:lpstr>Assessment Service Group: Adult Mental Health Services</vt:lpstr>
      <vt:lpstr>Section 1. Support while waiting </vt:lpstr>
      <vt:lpstr>Section 1. Support while waiting (continued)</vt:lpstr>
      <vt:lpstr>Section 2. Mental Health Team </vt:lpstr>
      <vt:lpstr>Section 2. Mental Health Team (continued)</vt:lpstr>
      <vt:lpstr>Section 2. Mental Health Team (continued)</vt:lpstr>
      <vt:lpstr>Section 3. Your care </vt:lpstr>
      <vt:lpstr>Section 3. Your care (continued)</vt:lpstr>
      <vt:lpstr>Section 3. Your care (continued)</vt:lpstr>
      <vt:lpstr>Section 4. Medication</vt:lpstr>
      <vt:lpstr>Section 4. Medication (continued)</vt:lpstr>
      <vt:lpstr>Section 4. Medication (continued)</vt:lpstr>
      <vt:lpstr>Section 5. Psychological therapies </vt:lpstr>
      <vt:lpstr>Section 5. Psychological therapies (continued)</vt:lpstr>
      <vt:lpstr>Section 6. Crisis care support </vt:lpstr>
      <vt:lpstr>Section 6. Crisis care support (continued)</vt:lpstr>
      <vt:lpstr>Section 7. Crisis care access </vt:lpstr>
      <vt:lpstr>Section 7. Crisis care access (continued)</vt:lpstr>
      <vt:lpstr>Section 8. Support with other areas of life</vt:lpstr>
      <vt:lpstr>Section 8. Support with other areas of life (continued)</vt:lpstr>
      <vt:lpstr>Section 8. Support with other areas of life (continued)</vt:lpstr>
      <vt:lpstr>Section 9. Support in accessing care </vt:lpstr>
      <vt:lpstr>Section 9. Support in accessing care (continued)</vt:lpstr>
      <vt:lpstr>Section 10. Respect, dignity and compassion </vt:lpstr>
      <vt:lpstr>Section 10. Respect, dignity and compassion (continued)</vt:lpstr>
      <vt:lpstr>Section 11. Overall experience</vt:lpstr>
      <vt:lpstr>Section 11. Overall experience (continued)</vt:lpstr>
      <vt:lpstr>PowerPoint Presentation</vt:lpstr>
      <vt:lpstr>Section 12. Feedback (continued)</vt:lpstr>
      <vt:lpstr>Assessment Service Group: Older People’s Mental Health Services</vt:lpstr>
      <vt:lpstr>Section 1. Support while waiting </vt:lpstr>
      <vt:lpstr>Section 1. Support while waiting</vt:lpstr>
      <vt:lpstr>PowerPoint Presentation</vt:lpstr>
      <vt:lpstr>Section 2. Mental Health Team</vt:lpstr>
      <vt:lpstr>Section 2. Mental Health Team (continued)</vt:lpstr>
      <vt:lpstr>Section 3. Your care</vt:lpstr>
      <vt:lpstr>Section 3. Your care</vt:lpstr>
      <vt:lpstr>Section 3. Your care (continued)</vt:lpstr>
      <vt:lpstr>Section 4. Medication </vt:lpstr>
      <vt:lpstr>Section 4. Medication </vt:lpstr>
      <vt:lpstr>Section 4. Medication (continued)</vt:lpstr>
      <vt:lpstr>Section 5. Psychological therapies </vt:lpstr>
      <vt:lpstr>Section 5. Psychological therapies (continued) </vt:lpstr>
      <vt:lpstr>Section 6. Crisis care support </vt:lpstr>
      <vt:lpstr>Section 6. Crisis care support </vt:lpstr>
      <vt:lpstr>Section 7. Crisis care access</vt:lpstr>
      <vt:lpstr>Section 7. Crisis care access </vt:lpstr>
      <vt:lpstr>Section 8. Support with other areas of life </vt:lpstr>
      <vt:lpstr>Section 8. Support with other areas of life </vt:lpstr>
      <vt:lpstr>Section 8. Support with other areas of life (continued)</vt:lpstr>
      <vt:lpstr>Section 9. Support in accessing care</vt:lpstr>
      <vt:lpstr>Section 9. Support in accessing care</vt:lpstr>
      <vt:lpstr>PowerPoint Presentation</vt:lpstr>
      <vt:lpstr>Section 10. Respect, dignity and compassion</vt:lpstr>
      <vt:lpstr>PowerPoint Presentation</vt:lpstr>
      <vt:lpstr>Section 11. Overall experience</vt:lpstr>
      <vt:lpstr>Section 12. Feedback</vt:lpstr>
      <vt:lpstr>Section 12. Feedback</vt:lpstr>
      <vt:lpstr>Change over time</vt:lpstr>
      <vt:lpstr>How to interpret change over time in this report</vt:lpstr>
      <vt:lpstr>Assessment Service Group: Adult Mental Health Services</vt:lpstr>
      <vt:lpstr>PowerPoint Presentation</vt:lpstr>
      <vt:lpstr>Assessment Service Group: Older People’s Mental Health Services</vt:lpstr>
      <vt:lpstr>PowerPoint Presentation</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Samantha Guymer</cp:lastModifiedBy>
  <cp:revision>110</cp:revision>
  <dcterms:created xsi:type="dcterms:W3CDTF">2021-03-04T09:52:26Z</dcterms:created>
  <dcterms:modified xsi:type="dcterms:W3CDTF">2026-03-16T12:28:11Z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